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3" r:id="rId2"/>
    <p:sldId id="336" r:id="rId3"/>
    <p:sldId id="342" r:id="rId4"/>
    <p:sldId id="329" r:id="rId5"/>
    <p:sldId id="347" r:id="rId6"/>
    <p:sldId id="334" r:id="rId7"/>
    <p:sldId id="343" r:id="rId8"/>
    <p:sldId id="338" r:id="rId9"/>
    <p:sldId id="337" r:id="rId10"/>
    <p:sldId id="340" r:id="rId11"/>
    <p:sldId id="341" r:id="rId12"/>
    <p:sldId id="349" r:id="rId13"/>
    <p:sldId id="344" r:id="rId14"/>
    <p:sldId id="339" r:id="rId15"/>
    <p:sldId id="345" r:id="rId16"/>
    <p:sldId id="348" r:id="rId17"/>
    <p:sldId id="350" r:id="rId18"/>
    <p:sldId id="346"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8CA8"/>
    <a:srgbClr val="9A9A9A"/>
    <a:srgbClr val="C7E2EF"/>
    <a:srgbClr val="F8F3CF"/>
    <a:srgbClr val="F8F8D4"/>
    <a:srgbClr val="3B788D"/>
    <a:srgbClr val="000000"/>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25" autoAdjust="0"/>
    <p:restoredTop sz="94665"/>
  </p:normalViewPr>
  <p:slideViewPr>
    <p:cSldViewPr>
      <p:cViewPr>
        <p:scale>
          <a:sx n="75" d="100"/>
          <a:sy n="75" d="100"/>
        </p:scale>
        <p:origin x="-10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carl.holvey@nhs.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F2419-BEC4-4D81-8ECB-EC81B506D5D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5E9A12F6-AB93-4852-9FCB-A2E1C4548905}">
      <dgm:prSet phldrT="[Text]" custT="1"/>
      <dgm:spPr/>
      <dgm:t>
        <a:bodyPr/>
        <a:lstStyle/>
        <a:p>
          <a:r>
            <a:rPr lang="en-GB" sz="2800"/>
            <a:t>1</a:t>
          </a:r>
        </a:p>
      </dgm:t>
    </dgm:pt>
    <dgm:pt modelId="{5146AC7C-C2BB-4F67-8472-E7ADA9BA04AE}" type="parTrans" cxnId="{B7BE74EC-D432-4D1C-AD6B-0BD502CDA06D}">
      <dgm:prSet/>
      <dgm:spPr/>
      <dgm:t>
        <a:bodyPr/>
        <a:lstStyle/>
        <a:p>
          <a:endParaRPr lang="en-GB" sz="2400"/>
        </a:p>
      </dgm:t>
    </dgm:pt>
    <dgm:pt modelId="{578B5B89-8EA0-4514-B53B-302CCCA199BF}" type="sibTrans" cxnId="{B7BE74EC-D432-4D1C-AD6B-0BD502CDA06D}">
      <dgm:prSet/>
      <dgm:spPr/>
      <dgm:t>
        <a:bodyPr/>
        <a:lstStyle/>
        <a:p>
          <a:endParaRPr lang="en-GB" sz="2400"/>
        </a:p>
      </dgm:t>
    </dgm:pt>
    <dgm:pt modelId="{D0D46A05-A167-44D4-B23B-75D14A19CEB9}">
      <dgm:prSet phldrT="[Text]" custT="1"/>
      <dgm:spPr/>
      <dgm:t>
        <a:bodyPr/>
        <a:lstStyle/>
        <a:p>
          <a:r>
            <a:rPr lang="en-GB" sz="1400" dirty="0"/>
            <a:t>Run searches recommended by the CCG Mental Health Pharmacist to provide support</a:t>
          </a:r>
        </a:p>
      </dgm:t>
    </dgm:pt>
    <dgm:pt modelId="{7366531A-3D81-49EE-B7BB-77617356EA17}" type="parTrans" cxnId="{A4E33996-B0D4-4678-B2D7-E405CE1CD038}">
      <dgm:prSet/>
      <dgm:spPr/>
      <dgm:t>
        <a:bodyPr/>
        <a:lstStyle/>
        <a:p>
          <a:endParaRPr lang="en-GB" sz="2400"/>
        </a:p>
      </dgm:t>
    </dgm:pt>
    <dgm:pt modelId="{E61B4D9F-755C-497E-9393-94531D48F449}" type="sibTrans" cxnId="{A4E33996-B0D4-4678-B2D7-E405CE1CD038}">
      <dgm:prSet/>
      <dgm:spPr/>
      <dgm:t>
        <a:bodyPr/>
        <a:lstStyle/>
        <a:p>
          <a:endParaRPr lang="en-GB" sz="2400"/>
        </a:p>
      </dgm:t>
    </dgm:pt>
    <dgm:pt modelId="{8CDE859D-3911-44CF-A842-60A2ACE3B45E}">
      <dgm:prSet phldrT="[Text]" custT="1"/>
      <dgm:spPr/>
      <dgm:t>
        <a:bodyPr/>
        <a:lstStyle/>
        <a:p>
          <a:r>
            <a:rPr lang="en-GB" sz="2800"/>
            <a:t>2</a:t>
          </a:r>
        </a:p>
      </dgm:t>
    </dgm:pt>
    <dgm:pt modelId="{80F0E6DB-96A3-4E64-9535-9D74D0E79CD1}" type="parTrans" cxnId="{1DA55D95-E88C-4D7D-82BB-774CCC8E786A}">
      <dgm:prSet/>
      <dgm:spPr/>
      <dgm:t>
        <a:bodyPr/>
        <a:lstStyle/>
        <a:p>
          <a:endParaRPr lang="en-GB" sz="2400"/>
        </a:p>
      </dgm:t>
    </dgm:pt>
    <dgm:pt modelId="{05C2DE63-545A-4F19-9ED6-8373981EA35F}" type="sibTrans" cxnId="{1DA55D95-E88C-4D7D-82BB-774CCC8E786A}">
      <dgm:prSet/>
      <dgm:spPr/>
      <dgm:t>
        <a:bodyPr/>
        <a:lstStyle/>
        <a:p>
          <a:endParaRPr lang="en-GB" sz="2400"/>
        </a:p>
      </dgm:t>
    </dgm:pt>
    <dgm:pt modelId="{2C1CFC2D-0B9C-44FF-B076-AC62F11B58EF}">
      <dgm:prSet phldrT="[Text]" custT="1"/>
      <dgm:spPr/>
      <dgm:t>
        <a:bodyPr/>
        <a:lstStyle/>
        <a:p>
          <a:r>
            <a:rPr lang="en-GB" sz="1400"/>
            <a:t>Practice to undertake interventions to improve safety and quality.</a:t>
          </a:r>
        </a:p>
      </dgm:t>
    </dgm:pt>
    <dgm:pt modelId="{1CF10424-5FA6-4BB2-AA47-29302A2DCD19}" type="parTrans" cxnId="{CDE0CF32-9CA8-43C6-AA7F-EBEDF9FABBE5}">
      <dgm:prSet/>
      <dgm:spPr/>
      <dgm:t>
        <a:bodyPr/>
        <a:lstStyle/>
        <a:p>
          <a:endParaRPr lang="en-GB" sz="2400"/>
        </a:p>
      </dgm:t>
    </dgm:pt>
    <dgm:pt modelId="{30BC1944-E2FE-4709-AE2B-8DE1C3E65819}" type="sibTrans" cxnId="{CDE0CF32-9CA8-43C6-AA7F-EBEDF9FABBE5}">
      <dgm:prSet/>
      <dgm:spPr/>
      <dgm:t>
        <a:bodyPr/>
        <a:lstStyle/>
        <a:p>
          <a:endParaRPr lang="en-GB" sz="2400"/>
        </a:p>
      </dgm:t>
    </dgm:pt>
    <dgm:pt modelId="{10852DD2-04AB-4010-A999-BB1F00AC0907}">
      <dgm:prSet phldrT="[Text]" custT="1"/>
      <dgm:spPr/>
      <dgm:t>
        <a:bodyPr/>
        <a:lstStyle/>
        <a:p>
          <a:r>
            <a:rPr lang="en-GB" sz="2800"/>
            <a:t>3</a:t>
          </a:r>
        </a:p>
      </dgm:t>
    </dgm:pt>
    <dgm:pt modelId="{12EFF440-937B-47A7-82C7-F1CF0E93947E}" type="parTrans" cxnId="{9733BA0D-745D-4428-8257-BAF177F7C9FA}">
      <dgm:prSet/>
      <dgm:spPr/>
      <dgm:t>
        <a:bodyPr/>
        <a:lstStyle/>
        <a:p>
          <a:endParaRPr lang="en-GB" sz="2400"/>
        </a:p>
      </dgm:t>
    </dgm:pt>
    <dgm:pt modelId="{DF06851F-7187-4E2D-8C03-C865D1E4092C}" type="sibTrans" cxnId="{9733BA0D-745D-4428-8257-BAF177F7C9FA}">
      <dgm:prSet/>
      <dgm:spPr/>
      <dgm:t>
        <a:bodyPr/>
        <a:lstStyle/>
        <a:p>
          <a:endParaRPr lang="en-GB" sz="2400"/>
        </a:p>
      </dgm:t>
    </dgm:pt>
    <dgm:pt modelId="{EEA90D92-3B96-438F-B7FC-5A8F41B869EE}">
      <dgm:prSet phldrT="[Text]" custT="1"/>
      <dgm:spPr/>
      <dgm:t>
        <a:bodyPr/>
        <a:lstStyle/>
        <a:p>
          <a:r>
            <a:rPr lang="en-GB" sz="1400" dirty="0"/>
            <a:t>Practice sends list</a:t>
          </a:r>
          <a:r>
            <a:rPr lang="en-GB" sz="1400" baseline="0" dirty="0"/>
            <a:t> of prescribing details (with patient </a:t>
          </a:r>
          <a:r>
            <a:rPr lang="en-GB" sz="1400" baseline="0" dirty="0" smtClean="0"/>
            <a:t>summary </a:t>
          </a:r>
          <a:r>
            <a:rPr lang="en-GB" sz="1400" baseline="0" dirty="0"/>
            <a:t>sheet) to the CCG Mental Health Pharmacist to provide support </a:t>
          </a:r>
          <a:r>
            <a:rPr lang="en-GB" sz="1400" baseline="0" dirty="0" smtClean="0"/>
            <a:t>.deirdre.evans2@nhs.net</a:t>
          </a:r>
          <a:endParaRPr lang="en-GB" sz="1400" dirty="0">
            <a:solidFill>
              <a:srgbClr val="0070C0"/>
            </a:solidFill>
          </a:endParaRPr>
        </a:p>
      </dgm:t>
      <dgm:extLst>
        <a:ext uri="{E40237B7-FDA0-4F09-8148-C483321AD2D9}">
          <dgm14:cNvPr xmlns:dgm14="http://schemas.microsoft.com/office/drawing/2010/diagram" id="0" name="">
            <a:hlinkClick xmlns:r="http://schemas.openxmlformats.org/officeDocument/2006/relationships" r:id="rId1"/>
          </dgm14:cNvPr>
        </a:ext>
      </dgm:extLst>
    </dgm:pt>
    <dgm:pt modelId="{1E9E2631-F70D-44E2-830D-EE39CC9AA576}" type="parTrans" cxnId="{6EC6E93E-D0EA-4BDA-8F9C-A03B6468BF4E}">
      <dgm:prSet/>
      <dgm:spPr/>
      <dgm:t>
        <a:bodyPr/>
        <a:lstStyle/>
        <a:p>
          <a:endParaRPr lang="en-GB" sz="2400"/>
        </a:p>
      </dgm:t>
    </dgm:pt>
    <dgm:pt modelId="{EB54EDCD-2187-4C83-B1F6-7625C58B19DE}" type="sibTrans" cxnId="{6EC6E93E-D0EA-4BDA-8F9C-A03B6468BF4E}">
      <dgm:prSet/>
      <dgm:spPr/>
      <dgm:t>
        <a:bodyPr/>
        <a:lstStyle/>
        <a:p>
          <a:endParaRPr lang="en-GB" sz="2400"/>
        </a:p>
      </dgm:t>
    </dgm:pt>
    <dgm:pt modelId="{F4722E22-0BA9-4BCE-9B1D-C9B93B448946}">
      <dgm:prSet phldrT="[Text]" custT="1"/>
      <dgm:spPr/>
      <dgm:t>
        <a:bodyPr/>
        <a:lstStyle/>
        <a:p>
          <a:r>
            <a:rPr lang="en-GB" sz="1400"/>
            <a:t>Care plans provded for individual patients by the </a:t>
          </a:r>
          <a:r>
            <a:rPr lang="en-GB" sz="1400" baseline="0"/>
            <a:t>CCG Mental Health Pharmacist to the practice.</a:t>
          </a:r>
          <a:r>
            <a:rPr lang="en-GB" sz="1400"/>
            <a:t> </a:t>
          </a:r>
        </a:p>
      </dgm:t>
    </dgm:pt>
    <dgm:pt modelId="{F2567D73-D338-404F-96BB-D03108113BFE}" type="parTrans" cxnId="{92367CB8-CD98-4D14-A700-F37C0EF03F91}">
      <dgm:prSet/>
      <dgm:spPr/>
      <dgm:t>
        <a:bodyPr/>
        <a:lstStyle/>
        <a:p>
          <a:endParaRPr lang="en-GB" sz="2400"/>
        </a:p>
      </dgm:t>
    </dgm:pt>
    <dgm:pt modelId="{25D5025C-5312-4522-BF4B-F99339ED506C}" type="sibTrans" cxnId="{92367CB8-CD98-4D14-A700-F37C0EF03F91}">
      <dgm:prSet/>
      <dgm:spPr/>
      <dgm:t>
        <a:bodyPr/>
        <a:lstStyle/>
        <a:p>
          <a:endParaRPr lang="en-GB" sz="2400"/>
        </a:p>
      </dgm:t>
    </dgm:pt>
    <dgm:pt modelId="{8335E72B-D9CD-495C-92F7-A4EB054FF71E}">
      <dgm:prSet phldrT="[Text]" custT="1"/>
      <dgm:spPr/>
      <dgm:t>
        <a:bodyPr/>
        <a:lstStyle/>
        <a:p>
          <a:r>
            <a:rPr lang="en-GB" sz="2800"/>
            <a:t>4</a:t>
          </a:r>
        </a:p>
      </dgm:t>
    </dgm:pt>
    <dgm:pt modelId="{547B32A9-623D-4FFA-83FC-AD50E2E3B615}" type="parTrans" cxnId="{34C6793F-00ED-49A2-BC74-671588B6A348}">
      <dgm:prSet/>
      <dgm:spPr/>
      <dgm:t>
        <a:bodyPr/>
        <a:lstStyle/>
        <a:p>
          <a:endParaRPr lang="en-GB" sz="2400"/>
        </a:p>
      </dgm:t>
    </dgm:pt>
    <dgm:pt modelId="{8DEF5C8E-C585-4694-B109-40C8AD20517A}" type="sibTrans" cxnId="{34C6793F-00ED-49A2-BC74-671588B6A348}">
      <dgm:prSet/>
      <dgm:spPr/>
      <dgm:t>
        <a:bodyPr/>
        <a:lstStyle/>
        <a:p>
          <a:endParaRPr lang="en-GB" sz="2400"/>
        </a:p>
      </dgm:t>
    </dgm:pt>
    <dgm:pt modelId="{479CFCFB-A0F9-43D4-B040-39DA6A3A7DFB}">
      <dgm:prSet phldrT="[Text]" custT="1"/>
      <dgm:spPr/>
      <dgm:t>
        <a:bodyPr/>
        <a:lstStyle/>
        <a:p>
          <a:r>
            <a:rPr lang="en-GB" sz="1400"/>
            <a:t>Practices are responsible for reviewing the advice and applying it to the patient based on their clincial and historical knowlege of the paitent.</a:t>
          </a:r>
        </a:p>
      </dgm:t>
    </dgm:pt>
    <dgm:pt modelId="{F2787D9E-07ED-456C-87F8-934D06DD605E}" type="parTrans" cxnId="{B174DBEA-70D8-4BEB-A015-EDF5DA6CF6A1}">
      <dgm:prSet/>
      <dgm:spPr/>
      <dgm:t>
        <a:bodyPr/>
        <a:lstStyle/>
        <a:p>
          <a:endParaRPr lang="en-GB" sz="2400"/>
        </a:p>
      </dgm:t>
    </dgm:pt>
    <dgm:pt modelId="{11605A98-D9ED-4092-803C-A1497870ED20}" type="sibTrans" cxnId="{B174DBEA-70D8-4BEB-A015-EDF5DA6CF6A1}">
      <dgm:prSet/>
      <dgm:spPr/>
      <dgm:t>
        <a:bodyPr/>
        <a:lstStyle/>
        <a:p>
          <a:endParaRPr lang="en-GB" sz="2400"/>
        </a:p>
      </dgm:t>
    </dgm:pt>
    <dgm:pt modelId="{73DB3896-3FB4-43F9-BD37-61FD2380D5AC}" type="pres">
      <dgm:prSet presAssocID="{4A2F2419-BEC4-4D81-8ECB-EC81B506D5D6}" presName="linearFlow" presStyleCnt="0">
        <dgm:presLayoutVars>
          <dgm:dir/>
          <dgm:animLvl val="lvl"/>
          <dgm:resizeHandles val="exact"/>
        </dgm:presLayoutVars>
      </dgm:prSet>
      <dgm:spPr/>
      <dgm:t>
        <a:bodyPr/>
        <a:lstStyle/>
        <a:p>
          <a:endParaRPr lang="en-GB"/>
        </a:p>
      </dgm:t>
    </dgm:pt>
    <dgm:pt modelId="{46F7459C-98F7-44F6-BD99-956A7A3E8AD6}" type="pres">
      <dgm:prSet presAssocID="{5E9A12F6-AB93-4852-9FCB-A2E1C4548905}" presName="composite" presStyleCnt="0"/>
      <dgm:spPr/>
    </dgm:pt>
    <dgm:pt modelId="{7068AE83-C805-4BE5-9D9E-60E699B016F0}" type="pres">
      <dgm:prSet presAssocID="{5E9A12F6-AB93-4852-9FCB-A2E1C4548905}" presName="parentText" presStyleLbl="alignNode1" presStyleIdx="0" presStyleCnt="4">
        <dgm:presLayoutVars>
          <dgm:chMax val="1"/>
          <dgm:bulletEnabled val="1"/>
        </dgm:presLayoutVars>
      </dgm:prSet>
      <dgm:spPr/>
      <dgm:t>
        <a:bodyPr/>
        <a:lstStyle/>
        <a:p>
          <a:endParaRPr lang="en-GB"/>
        </a:p>
      </dgm:t>
    </dgm:pt>
    <dgm:pt modelId="{18355E00-0175-40FA-BED2-749BD0B926AD}" type="pres">
      <dgm:prSet presAssocID="{5E9A12F6-AB93-4852-9FCB-A2E1C4548905}" presName="descendantText" presStyleLbl="alignAcc1" presStyleIdx="0" presStyleCnt="4" custScaleX="103655" custLinFactNeighborX="1919" custLinFactNeighborY="-955">
        <dgm:presLayoutVars>
          <dgm:bulletEnabled val="1"/>
        </dgm:presLayoutVars>
      </dgm:prSet>
      <dgm:spPr/>
      <dgm:t>
        <a:bodyPr/>
        <a:lstStyle/>
        <a:p>
          <a:endParaRPr lang="en-GB"/>
        </a:p>
      </dgm:t>
    </dgm:pt>
    <dgm:pt modelId="{926D9613-BF3C-43D2-BF3D-E1DF62A31A9D}" type="pres">
      <dgm:prSet presAssocID="{578B5B89-8EA0-4514-B53B-302CCCA199BF}" presName="sp" presStyleCnt="0"/>
      <dgm:spPr/>
    </dgm:pt>
    <dgm:pt modelId="{F6F90991-0547-4F44-81F9-EA825EB72033}" type="pres">
      <dgm:prSet presAssocID="{8CDE859D-3911-44CF-A842-60A2ACE3B45E}" presName="composite" presStyleCnt="0"/>
      <dgm:spPr/>
    </dgm:pt>
    <dgm:pt modelId="{6DDC48C6-89F9-4090-96C4-90DCB2073D50}" type="pres">
      <dgm:prSet presAssocID="{8CDE859D-3911-44CF-A842-60A2ACE3B45E}" presName="parentText" presStyleLbl="alignNode1" presStyleIdx="1" presStyleCnt="4">
        <dgm:presLayoutVars>
          <dgm:chMax val="1"/>
          <dgm:bulletEnabled val="1"/>
        </dgm:presLayoutVars>
      </dgm:prSet>
      <dgm:spPr/>
      <dgm:t>
        <a:bodyPr/>
        <a:lstStyle/>
        <a:p>
          <a:endParaRPr lang="en-GB"/>
        </a:p>
      </dgm:t>
    </dgm:pt>
    <dgm:pt modelId="{D0A1864C-1C5A-4977-8D3F-4F04CF2C8FC3}" type="pres">
      <dgm:prSet presAssocID="{8CDE859D-3911-44CF-A842-60A2ACE3B45E}" presName="descendantText" presStyleLbl="alignAcc1" presStyleIdx="1" presStyleCnt="4">
        <dgm:presLayoutVars>
          <dgm:bulletEnabled val="1"/>
        </dgm:presLayoutVars>
      </dgm:prSet>
      <dgm:spPr/>
      <dgm:t>
        <a:bodyPr/>
        <a:lstStyle/>
        <a:p>
          <a:endParaRPr lang="en-GB"/>
        </a:p>
      </dgm:t>
    </dgm:pt>
    <dgm:pt modelId="{651DAA26-C7CB-4979-A9DE-28BE3C78DC36}" type="pres">
      <dgm:prSet presAssocID="{05C2DE63-545A-4F19-9ED6-8373981EA35F}" presName="sp" presStyleCnt="0"/>
      <dgm:spPr/>
    </dgm:pt>
    <dgm:pt modelId="{01C8114D-F417-45E2-B207-8B376AEBD6AD}" type="pres">
      <dgm:prSet presAssocID="{10852DD2-04AB-4010-A999-BB1F00AC0907}" presName="composite" presStyleCnt="0"/>
      <dgm:spPr/>
    </dgm:pt>
    <dgm:pt modelId="{8BCB1D0A-3C86-4D46-9300-7D5F0A2792CA}" type="pres">
      <dgm:prSet presAssocID="{10852DD2-04AB-4010-A999-BB1F00AC0907}" presName="parentText" presStyleLbl="alignNode1" presStyleIdx="2" presStyleCnt="4">
        <dgm:presLayoutVars>
          <dgm:chMax val="1"/>
          <dgm:bulletEnabled val="1"/>
        </dgm:presLayoutVars>
      </dgm:prSet>
      <dgm:spPr/>
      <dgm:t>
        <a:bodyPr/>
        <a:lstStyle/>
        <a:p>
          <a:endParaRPr lang="en-GB"/>
        </a:p>
      </dgm:t>
    </dgm:pt>
    <dgm:pt modelId="{50CAD36D-1BF9-426C-BAE2-63B3FD13E4EC}" type="pres">
      <dgm:prSet presAssocID="{10852DD2-04AB-4010-A999-BB1F00AC0907}" presName="descendantText" presStyleLbl="alignAcc1" presStyleIdx="2" presStyleCnt="4">
        <dgm:presLayoutVars>
          <dgm:bulletEnabled val="1"/>
        </dgm:presLayoutVars>
      </dgm:prSet>
      <dgm:spPr/>
      <dgm:t>
        <a:bodyPr/>
        <a:lstStyle/>
        <a:p>
          <a:endParaRPr lang="en-GB"/>
        </a:p>
      </dgm:t>
    </dgm:pt>
    <dgm:pt modelId="{326C7F87-AFA1-4911-BCFB-A9BCABAAF482}" type="pres">
      <dgm:prSet presAssocID="{DF06851F-7187-4E2D-8C03-C865D1E4092C}" presName="sp" presStyleCnt="0"/>
      <dgm:spPr/>
    </dgm:pt>
    <dgm:pt modelId="{CB5AD3AB-03CA-4356-8DEA-1A1CE500E4CD}" type="pres">
      <dgm:prSet presAssocID="{8335E72B-D9CD-495C-92F7-A4EB054FF71E}" presName="composite" presStyleCnt="0"/>
      <dgm:spPr/>
    </dgm:pt>
    <dgm:pt modelId="{81F02F94-3695-4092-8C26-0C30244559BB}" type="pres">
      <dgm:prSet presAssocID="{8335E72B-D9CD-495C-92F7-A4EB054FF71E}" presName="parentText" presStyleLbl="alignNode1" presStyleIdx="3" presStyleCnt="4" custScaleY="108559">
        <dgm:presLayoutVars>
          <dgm:chMax val="1"/>
          <dgm:bulletEnabled val="1"/>
        </dgm:presLayoutVars>
      </dgm:prSet>
      <dgm:spPr/>
      <dgm:t>
        <a:bodyPr/>
        <a:lstStyle/>
        <a:p>
          <a:endParaRPr lang="en-GB"/>
        </a:p>
      </dgm:t>
    </dgm:pt>
    <dgm:pt modelId="{3154D2B7-AF03-43EA-8CC6-33017337E7A7}" type="pres">
      <dgm:prSet presAssocID="{8335E72B-D9CD-495C-92F7-A4EB054FF71E}" presName="descendantText" presStyleLbl="alignAcc1" presStyleIdx="3" presStyleCnt="4" custScaleY="124643">
        <dgm:presLayoutVars>
          <dgm:bulletEnabled val="1"/>
        </dgm:presLayoutVars>
      </dgm:prSet>
      <dgm:spPr/>
      <dgm:t>
        <a:bodyPr/>
        <a:lstStyle/>
        <a:p>
          <a:endParaRPr lang="en-GB"/>
        </a:p>
      </dgm:t>
    </dgm:pt>
  </dgm:ptLst>
  <dgm:cxnLst>
    <dgm:cxn modelId="{1DA55D95-E88C-4D7D-82BB-774CCC8E786A}" srcId="{4A2F2419-BEC4-4D81-8ECB-EC81B506D5D6}" destId="{8CDE859D-3911-44CF-A842-60A2ACE3B45E}" srcOrd="1" destOrd="0" parTransId="{80F0E6DB-96A3-4E64-9535-9D74D0E79CD1}" sibTransId="{05C2DE63-545A-4F19-9ED6-8373981EA35F}"/>
    <dgm:cxn modelId="{442583BD-D396-4A59-85BB-72ABFDC09A80}" type="presOf" srcId="{EEA90D92-3B96-438F-B7FC-5A8F41B869EE}" destId="{50CAD36D-1BF9-426C-BAE2-63B3FD13E4EC}" srcOrd="0" destOrd="0" presId="urn:microsoft.com/office/officeart/2005/8/layout/chevron2"/>
    <dgm:cxn modelId="{B174DBEA-70D8-4BEB-A015-EDF5DA6CF6A1}" srcId="{8335E72B-D9CD-495C-92F7-A4EB054FF71E}" destId="{479CFCFB-A0F9-43D4-B040-39DA6A3A7DFB}" srcOrd="1" destOrd="0" parTransId="{F2787D9E-07ED-456C-87F8-934D06DD605E}" sibTransId="{11605A98-D9ED-4092-803C-A1497870ED20}"/>
    <dgm:cxn modelId="{F4F60D8F-5BC5-42C2-890E-DF9AE3539AC1}" type="presOf" srcId="{8CDE859D-3911-44CF-A842-60A2ACE3B45E}" destId="{6DDC48C6-89F9-4090-96C4-90DCB2073D50}" srcOrd="0" destOrd="0" presId="urn:microsoft.com/office/officeart/2005/8/layout/chevron2"/>
    <dgm:cxn modelId="{D87750DA-03C1-4128-B20C-6E9478A01C7C}" type="presOf" srcId="{2C1CFC2D-0B9C-44FF-B076-AC62F11B58EF}" destId="{D0A1864C-1C5A-4977-8D3F-4F04CF2C8FC3}" srcOrd="0" destOrd="0" presId="urn:microsoft.com/office/officeart/2005/8/layout/chevron2"/>
    <dgm:cxn modelId="{C8CCB882-06EE-4A49-B76D-DC7C88F789E6}" type="presOf" srcId="{4A2F2419-BEC4-4D81-8ECB-EC81B506D5D6}" destId="{73DB3896-3FB4-43F9-BD37-61FD2380D5AC}" srcOrd="0" destOrd="0" presId="urn:microsoft.com/office/officeart/2005/8/layout/chevron2"/>
    <dgm:cxn modelId="{CDE0CF32-9CA8-43C6-AA7F-EBEDF9FABBE5}" srcId="{8CDE859D-3911-44CF-A842-60A2ACE3B45E}" destId="{2C1CFC2D-0B9C-44FF-B076-AC62F11B58EF}" srcOrd="0" destOrd="0" parTransId="{1CF10424-5FA6-4BB2-AA47-29302A2DCD19}" sibTransId="{30BC1944-E2FE-4709-AE2B-8DE1C3E65819}"/>
    <dgm:cxn modelId="{9733BA0D-745D-4428-8257-BAF177F7C9FA}" srcId="{4A2F2419-BEC4-4D81-8ECB-EC81B506D5D6}" destId="{10852DD2-04AB-4010-A999-BB1F00AC0907}" srcOrd="2" destOrd="0" parTransId="{12EFF440-937B-47A7-82C7-F1CF0E93947E}" sibTransId="{DF06851F-7187-4E2D-8C03-C865D1E4092C}"/>
    <dgm:cxn modelId="{92367CB8-CD98-4D14-A700-F37C0EF03F91}" srcId="{8335E72B-D9CD-495C-92F7-A4EB054FF71E}" destId="{F4722E22-0BA9-4BCE-9B1D-C9B93B448946}" srcOrd="0" destOrd="0" parTransId="{F2567D73-D338-404F-96BB-D03108113BFE}" sibTransId="{25D5025C-5312-4522-BF4B-F99339ED506C}"/>
    <dgm:cxn modelId="{A4E33996-B0D4-4678-B2D7-E405CE1CD038}" srcId="{5E9A12F6-AB93-4852-9FCB-A2E1C4548905}" destId="{D0D46A05-A167-44D4-B23B-75D14A19CEB9}" srcOrd="0" destOrd="0" parTransId="{7366531A-3D81-49EE-B7BB-77617356EA17}" sibTransId="{E61B4D9F-755C-497E-9393-94531D48F449}"/>
    <dgm:cxn modelId="{2660E1AF-4048-4781-A06F-77CF61C02C56}" type="presOf" srcId="{479CFCFB-A0F9-43D4-B040-39DA6A3A7DFB}" destId="{3154D2B7-AF03-43EA-8CC6-33017337E7A7}" srcOrd="0" destOrd="1" presId="urn:microsoft.com/office/officeart/2005/8/layout/chevron2"/>
    <dgm:cxn modelId="{6EC6E93E-D0EA-4BDA-8F9C-A03B6468BF4E}" srcId="{10852DD2-04AB-4010-A999-BB1F00AC0907}" destId="{EEA90D92-3B96-438F-B7FC-5A8F41B869EE}" srcOrd="0" destOrd="0" parTransId="{1E9E2631-F70D-44E2-830D-EE39CC9AA576}" sibTransId="{EB54EDCD-2187-4C83-B1F6-7625C58B19DE}"/>
    <dgm:cxn modelId="{34C6793F-00ED-49A2-BC74-671588B6A348}" srcId="{4A2F2419-BEC4-4D81-8ECB-EC81B506D5D6}" destId="{8335E72B-D9CD-495C-92F7-A4EB054FF71E}" srcOrd="3" destOrd="0" parTransId="{547B32A9-623D-4FFA-83FC-AD50E2E3B615}" sibTransId="{8DEF5C8E-C585-4694-B109-40C8AD20517A}"/>
    <dgm:cxn modelId="{B476A6FF-8C46-437A-96C9-1E2DE66850FF}" type="presOf" srcId="{5E9A12F6-AB93-4852-9FCB-A2E1C4548905}" destId="{7068AE83-C805-4BE5-9D9E-60E699B016F0}" srcOrd="0" destOrd="0" presId="urn:microsoft.com/office/officeart/2005/8/layout/chevron2"/>
    <dgm:cxn modelId="{B7BE74EC-D432-4D1C-AD6B-0BD502CDA06D}" srcId="{4A2F2419-BEC4-4D81-8ECB-EC81B506D5D6}" destId="{5E9A12F6-AB93-4852-9FCB-A2E1C4548905}" srcOrd="0" destOrd="0" parTransId="{5146AC7C-C2BB-4F67-8472-E7ADA9BA04AE}" sibTransId="{578B5B89-8EA0-4514-B53B-302CCCA199BF}"/>
    <dgm:cxn modelId="{79CF9EEA-7152-4397-B3AB-85DBEB84C5CC}" type="presOf" srcId="{10852DD2-04AB-4010-A999-BB1F00AC0907}" destId="{8BCB1D0A-3C86-4D46-9300-7D5F0A2792CA}" srcOrd="0" destOrd="0" presId="urn:microsoft.com/office/officeart/2005/8/layout/chevron2"/>
    <dgm:cxn modelId="{4D2382D6-7494-4DCA-9502-0E6D976C1932}" type="presOf" srcId="{D0D46A05-A167-44D4-B23B-75D14A19CEB9}" destId="{18355E00-0175-40FA-BED2-749BD0B926AD}" srcOrd="0" destOrd="0" presId="urn:microsoft.com/office/officeart/2005/8/layout/chevron2"/>
    <dgm:cxn modelId="{1FE33C3A-364C-4680-862B-C185EEF21551}" type="presOf" srcId="{F4722E22-0BA9-4BCE-9B1D-C9B93B448946}" destId="{3154D2B7-AF03-43EA-8CC6-33017337E7A7}" srcOrd="0" destOrd="0" presId="urn:microsoft.com/office/officeart/2005/8/layout/chevron2"/>
    <dgm:cxn modelId="{E1055CF1-91D6-47D3-8C75-D0E075AAC49C}" type="presOf" srcId="{8335E72B-D9CD-495C-92F7-A4EB054FF71E}" destId="{81F02F94-3695-4092-8C26-0C30244559BB}" srcOrd="0" destOrd="0" presId="urn:microsoft.com/office/officeart/2005/8/layout/chevron2"/>
    <dgm:cxn modelId="{D6FD01ED-5457-4355-A36C-945DF8686487}" type="presParOf" srcId="{73DB3896-3FB4-43F9-BD37-61FD2380D5AC}" destId="{46F7459C-98F7-44F6-BD99-956A7A3E8AD6}" srcOrd="0" destOrd="0" presId="urn:microsoft.com/office/officeart/2005/8/layout/chevron2"/>
    <dgm:cxn modelId="{DE4A58FB-A6BF-4E56-A37F-0DC0D5B72038}" type="presParOf" srcId="{46F7459C-98F7-44F6-BD99-956A7A3E8AD6}" destId="{7068AE83-C805-4BE5-9D9E-60E699B016F0}" srcOrd="0" destOrd="0" presId="urn:microsoft.com/office/officeart/2005/8/layout/chevron2"/>
    <dgm:cxn modelId="{1E3C6801-5B23-42AF-91CF-DB9619DBDF66}" type="presParOf" srcId="{46F7459C-98F7-44F6-BD99-956A7A3E8AD6}" destId="{18355E00-0175-40FA-BED2-749BD0B926AD}" srcOrd="1" destOrd="0" presId="urn:microsoft.com/office/officeart/2005/8/layout/chevron2"/>
    <dgm:cxn modelId="{82B1D4E6-65ED-4873-A5D1-640C3F944896}" type="presParOf" srcId="{73DB3896-3FB4-43F9-BD37-61FD2380D5AC}" destId="{926D9613-BF3C-43D2-BF3D-E1DF62A31A9D}" srcOrd="1" destOrd="0" presId="urn:microsoft.com/office/officeart/2005/8/layout/chevron2"/>
    <dgm:cxn modelId="{E290289F-4A39-4AEB-B28B-91B000D04AE5}" type="presParOf" srcId="{73DB3896-3FB4-43F9-BD37-61FD2380D5AC}" destId="{F6F90991-0547-4F44-81F9-EA825EB72033}" srcOrd="2" destOrd="0" presId="urn:microsoft.com/office/officeart/2005/8/layout/chevron2"/>
    <dgm:cxn modelId="{3FEB9319-F0FA-48E8-95F3-C95154B44DBC}" type="presParOf" srcId="{F6F90991-0547-4F44-81F9-EA825EB72033}" destId="{6DDC48C6-89F9-4090-96C4-90DCB2073D50}" srcOrd="0" destOrd="0" presId="urn:microsoft.com/office/officeart/2005/8/layout/chevron2"/>
    <dgm:cxn modelId="{636DFBDA-F905-499C-B4A9-E65F3479D52A}" type="presParOf" srcId="{F6F90991-0547-4F44-81F9-EA825EB72033}" destId="{D0A1864C-1C5A-4977-8D3F-4F04CF2C8FC3}" srcOrd="1" destOrd="0" presId="urn:microsoft.com/office/officeart/2005/8/layout/chevron2"/>
    <dgm:cxn modelId="{CDDCC137-E176-4EE9-BF9C-41B75865F5B9}" type="presParOf" srcId="{73DB3896-3FB4-43F9-BD37-61FD2380D5AC}" destId="{651DAA26-C7CB-4979-A9DE-28BE3C78DC36}" srcOrd="3" destOrd="0" presId="urn:microsoft.com/office/officeart/2005/8/layout/chevron2"/>
    <dgm:cxn modelId="{BC027B96-BFE7-4ED8-88FE-A2AEACAA5DA9}" type="presParOf" srcId="{73DB3896-3FB4-43F9-BD37-61FD2380D5AC}" destId="{01C8114D-F417-45E2-B207-8B376AEBD6AD}" srcOrd="4" destOrd="0" presId="urn:microsoft.com/office/officeart/2005/8/layout/chevron2"/>
    <dgm:cxn modelId="{C065FFB5-CB86-4220-A8EC-C371051BD5D7}" type="presParOf" srcId="{01C8114D-F417-45E2-B207-8B376AEBD6AD}" destId="{8BCB1D0A-3C86-4D46-9300-7D5F0A2792CA}" srcOrd="0" destOrd="0" presId="urn:microsoft.com/office/officeart/2005/8/layout/chevron2"/>
    <dgm:cxn modelId="{B4606AB9-BC29-4026-86E7-D489485326F0}" type="presParOf" srcId="{01C8114D-F417-45E2-B207-8B376AEBD6AD}" destId="{50CAD36D-1BF9-426C-BAE2-63B3FD13E4EC}" srcOrd="1" destOrd="0" presId="urn:microsoft.com/office/officeart/2005/8/layout/chevron2"/>
    <dgm:cxn modelId="{C134C4ED-CF3E-4141-B6D2-39B828A73622}" type="presParOf" srcId="{73DB3896-3FB4-43F9-BD37-61FD2380D5AC}" destId="{326C7F87-AFA1-4911-BCFB-A9BCABAAF482}" srcOrd="5" destOrd="0" presId="urn:microsoft.com/office/officeart/2005/8/layout/chevron2"/>
    <dgm:cxn modelId="{33B7551A-7CED-4D7E-A49E-6FA05510DA0C}" type="presParOf" srcId="{73DB3896-3FB4-43F9-BD37-61FD2380D5AC}" destId="{CB5AD3AB-03CA-4356-8DEA-1A1CE500E4CD}" srcOrd="6" destOrd="0" presId="urn:microsoft.com/office/officeart/2005/8/layout/chevron2"/>
    <dgm:cxn modelId="{4D3ABD36-FCBA-408F-B4AE-A9B989C188DD}" type="presParOf" srcId="{CB5AD3AB-03CA-4356-8DEA-1A1CE500E4CD}" destId="{81F02F94-3695-4092-8C26-0C30244559BB}" srcOrd="0" destOrd="0" presId="urn:microsoft.com/office/officeart/2005/8/layout/chevron2"/>
    <dgm:cxn modelId="{A563A245-821A-41C8-8F7C-CEA52B757CE2}" type="presParOf" srcId="{CB5AD3AB-03CA-4356-8DEA-1A1CE500E4CD}" destId="{3154D2B7-AF03-43EA-8CC6-33017337E7A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8AE83-C805-4BE5-9D9E-60E699B016F0}">
      <dsp:nvSpPr>
        <dsp:cNvPr id="0" name=""/>
        <dsp:cNvSpPr/>
      </dsp:nvSpPr>
      <dsp:spPr>
        <a:xfrm rot="5400000">
          <a:off x="-168637" y="175616"/>
          <a:ext cx="1124249" cy="786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a:t>1</a:t>
          </a:r>
        </a:p>
      </dsp:txBody>
      <dsp:txXfrm rot="-5400000">
        <a:off x="1" y="400465"/>
        <a:ext cx="786974" cy="337275"/>
      </dsp:txXfrm>
    </dsp:sp>
    <dsp:sp modelId="{18355E00-0175-40FA-BED2-749BD0B926AD}">
      <dsp:nvSpPr>
        <dsp:cNvPr id="0" name=""/>
        <dsp:cNvSpPr/>
      </dsp:nvSpPr>
      <dsp:spPr>
        <a:xfrm rot="5400000">
          <a:off x="3328803" y="-2536704"/>
          <a:ext cx="730762" cy="58041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Run searches recommended by the CCG Mental Health Pharmacist to provide support</a:t>
          </a:r>
        </a:p>
      </dsp:txBody>
      <dsp:txXfrm rot="-5400000">
        <a:off x="792099" y="35673"/>
        <a:ext cx="5768498" cy="659416"/>
      </dsp:txXfrm>
    </dsp:sp>
    <dsp:sp modelId="{6DDC48C6-89F9-4090-96C4-90DCB2073D50}">
      <dsp:nvSpPr>
        <dsp:cNvPr id="0" name=""/>
        <dsp:cNvSpPr/>
      </dsp:nvSpPr>
      <dsp:spPr>
        <a:xfrm rot="5400000">
          <a:off x="-168637" y="1157192"/>
          <a:ext cx="1124249" cy="786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a:t>2</a:t>
          </a:r>
        </a:p>
      </dsp:txBody>
      <dsp:txXfrm rot="-5400000">
        <a:off x="1" y="1382041"/>
        <a:ext cx="786974" cy="337275"/>
      </dsp:txXfrm>
    </dsp:sp>
    <dsp:sp modelId="{D0A1864C-1C5A-4977-8D3F-4F04CF2C8FC3}">
      <dsp:nvSpPr>
        <dsp:cNvPr id="0" name=""/>
        <dsp:cNvSpPr/>
      </dsp:nvSpPr>
      <dsp:spPr>
        <a:xfrm rot="5400000">
          <a:off x="3502238" y="-1726708"/>
          <a:ext cx="730762" cy="61612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a:t>Practice to undertake interventions to improve safety and quality.</a:t>
          </a:r>
        </a:p>
      </dsp:txBody>
      <dsp:txXfrm rot="-5400000">
        <a:off x="786975" y="1024228"/>
        <a:ext cx="6125616" cy="659416"/>
      </dsp:txXfrm>
    </dsp:sp>
    <dsp:sp modelId="{8BCB1D0A-3C86-4D46-9300-7D5F0A2792CA}">
      <dsp:nvSpPr>
        <dsp:cNvPr id="0" name=""/>
        <dsp:cNvSpPr/>
      </dsp:nvSpPr>
      <dsp:spPr>
        <a:xfrm rot="5400000">
          <a:off x="-168637" y="2138768"/>
          <a:ext cx="1124249" cy="786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a:t>3</a:t>
          </a:r>
        </a:p>
      </dsp:txBody>
      <dsp:txXfrm rot="-5400000">
        <a:off x="1" y="2363617"/>
        <a:ext cx="786974" cy="337275"/>
      </dsp:txXfrm>
    </dsp:sp>
    <dsp:sp modelId="{50CAD36D-1BF9-426C-BAE2-63B3FD13E4EC}">
      <dsp:nvSpPr>
        <dsp:cNvPr id="0" name=""/>
        <dsp:cNvSpPr/>
      </dsp:nvSpPr>
      <dsp:spPr>
        <a:xfrm rot="5400000">
          <a:off x="3502238" y="-745132"/>
          <a:ext cx="730762" cy="61612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Practice sends list</a:t>
          </a:r>
          <a:r>
            <a:rPr lang="en-GB" sz="1400" kern="1200" baseline="0" dirty="0"/>
            <a:t> of prescribing details (with patient </a:t>
          </a:r>
          <a:r>
            <a:rPr lang="en-GB" sz="1400" kern="1200" baseline="0" dirty="0" smtClean="0"/>
            <a:t>summary </a:t>
          </a:r>
          <a:r>
            <a:rPr lang="en-GB" sz="1400" kern="1200" baseline="0" dirty="0"/>
            <a:t>sheet) to the CCG Mental Health Pharmacist to provide support </a:t>
          </a:r>
          <a:r>
            <a:rPr lang="en-GB" sz="1400" kern="1200" baseline="0" dirty="0" smtClean="0"/>
            <a:t>.deirdre.evans2@nhs.net</a:t>
          </a:r>
          <a:endParaRPr lang="en-GB" sz="1400" kern="1200" dirty="0">
            <a:solidFill>
              <a:srgbClr val="0070C0"/>
            </a:solidFill>
          </a:endParaRPr>
        </a:p>
      </dsp:txBody>
      <dsp:txXfrm rot="-5400000">
        <a:off x="786975" y="2005804"/>
        <a:ext cx="6125616" cy="659416"/>
      </dsp:txXfrm>
    </dsp:sp>
    <dsp:sp modelId="{81F02F94-3695-4092-8C26-0C30244559BB}">
      <dsp:nvSpPr>
        <dsp:cNvPr id="0" name=""/>
        <dsp:cNvSpPr/>
      </dsp:nvSpPr>
      <dsp:spPr>
        <a:xfrm rot="5400000">
          <a:off x="-216749" y="3210384"/>
          <a:ext cx="1220474" cy="78697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a:t>4</a:t>
          </a:r>
        </a:p>
      </dsp:txBody>
      <dsp:txXfrm rot="-5400000">
        <a:off x="1" y="3387121"/>
        <a:ext cx="786974" cy="433500"/>
      </dsp:txXfrm>
    </dsp:sp>
    <dsp:sp modelId="{3154D2B7-AF03-43EA-8CC6-33017337E7A7}">
      <dsp:nvSpPr>
        <dsp:cNvPr id="0" name=""/>
        <dsp:cNvSpPr/>
      </dsp:nvSpPr>
      <dsp:spPr>
        <a:xfrm rot="5400000">
          <a:off x="3412197" y="326484"/>
          <a:ext cx="910844" cy="616128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a:t>Care plans provded for individual patients by the </a:t>
          </a:r>
          <a:r>
            <a:rPr lang="en-GB" sz="1400" kern="1200" baseline="0"/>
            <a:t>CCG Mental Health Pharmacist to the practice.</a:t>
          </a:r>
          <a:r>
            <a:rPr lang="en-GB" sz="1400" kern="1200"/>
            <a:t> </a:t>
          </a:r>
        </a:p>
        <a:p>
          <a:pPr marL="114300" lvl="1" indent="-114300" algn="l" defTabSz="622300">
            <a:lnSpc>
              <a:spcPct val="90000"/>
            </a:lnSpc>
            <a:spcBef>
              <a:spcPct val="0"/>
            </a:spcBef>
            <a:spcAft>
              <a:spcPct val="15000"/>
            </a:spcAft>
            <a:buChar char="••"/>
          </a:pPr>
          <a:r>
            <a:rPr lang="en-GB" sz="1400" kern="1200"/>
            <a:t>Practices are responsible for reviewing the advice and applying it to the patient based on their clincial and historical knowlege of the paitent.</a:t>
          </a:r>
        </a:p>
      </dsp:txBody>
      <dsp:txXfrm rot="-5400000">
        <a:off x="786975" y="2996170"/>
        <a:ext cx="6116825" cy="8219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AD440D-FE1D-49E6-8A1D-EFAE908A44E3}" type="datetimeFigureOut">
              <a:rPr lang="en-US" smtClean="0"/>
              <a:pPr/>
              <a:t>10/7/2016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316938-37CF-431A-A7FD-6E99B86ECF79}" type="slidenum">
              <a:rPr lang="en-GB" smtClean="0"/>
              <a:pPr/>
              <a:t>‹#›</a:t>
            </a:fld>
            <a:endParaRPr lang="en-GB"/>
          </a:p>
        </p:txBody>
      </p:sp>
    </p:spTree>
    <p:extLst>
      <p:ext uri="{BB962C8B-B14F-4D97-AF65-F5344CB8AC3E}">
        <p14:creationId xmlns:p14="http://schemas.microsoft.com/office/powerpoint/2010/main" val="2365518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3CBA2-742F-A348-A5D7-69A0C5B68972}" type="datetimeFigureOut">
              <a:rPr lang="en-US" smtClean="0"/>
              <a:t>10/7/2016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798C7-9620-5C41-BFA8-CF802F11746E}" type="slidenum">
              <a:rPr lang="en-US" smtClean="0"/>
              <a:t>‹#›</a:t>
            </a:fld>
            <a:endParaRPr lang="en-US"/>
          </a:p>
        </p:txBody>
      </p:sp>
    </p:spTree>
    <p:extLst>
      <p:ext uri="{BB962C8B-B14F-4D97-AF65-F5344CB8AC3E}">
        <p14:creationId xmlns:p14="http://schemas.microsoft.com/office/powerpoint/2010/main" val="32039968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What is</a:t>
            </a:r>
            <a:r>
              <a:rPr lang="en-GB" sz="1200" b="0" baseline="0" dirty="0" smtClean="0"/>
              <a:t> repeat prescribing? </a:t>
            </a:r>
          </a:p>
          <a:p>
            <a:endParaRPr lang="en-GB" sz="1200" b="0" baseline="0" dirty="0" smtClean="0"/>
          </a:p>
          <a:p>
            <a:r>
              <a:rPr lang="en-GB" sz="1200" b="0" dirty="0" smtClean="0"/>
              <a:t>It enables a patient to obtain further supplies of their regular</a:t>
            </a:r>
            <a:r>
              <a:rPr lang="en-GB" sz="1200" b="0" baseline="0" dirty="0" smtClean="0"/>
              <a:t> </a:t>
            </a:r>
            <a:r>
              <a:rPr lang="en-GB" sz="1200" b="0" dirty="0" smtClean="0"/>
              <a:t>medication for  long term conditions without routinely having to see the doctor, thereby reducing unnecessary consultations. It is an essential part of everyday health care within the NHS, and accounts for</a:t>
            </a:r>
            <a:r>
              <a:rPr lang="en-GB" sz="1200" b="0" baseline="0" dirty="0" smtClean="0"/>
              <a:t> </a:t>
            </a:r>
            <a:r>
              <a:rPr lang="en-GB" sz="1200" b="0" dirty="0" smtClean="0"/>
              <a:t>about 2/3 of all prescriptions written by GPs, and 80% of medicines</a:t>
            </a:r>
            <a:r>
              <a:rPr lang="en-GB" sz="1200" b="0" baseline="0" dirty="0" smtClean="0"/>
              <a:t> costs.</a:t>
            </a:r>
            <a:endParaRPr lang="en-GB" sz="1200" b="0"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estimated that 1.9 million prescriptions are issued in England in each day, meaning that approximately</a:t>
            </a:r>
          </a:p>
          <a:p>
            <a:r>
              <a:rPr lang="en-GB" sz="1200" b="0" i="0" u="none" strike="noStrike" kern="1200" baseline="0" dirty="0" smtClean="0">
                <a:solidFill>
                  <a:schemeClr val="tx1"/>
                </a:solidFill>
                <a:latin typeface="+mn-lt"/>
                <a:ea typeface="+mn-ea"/>
                <a:cs typeface="+mn-cs"/>
              </a:rPr>
              <a:t>1.26 million prescriptions are issued each day for repeat items. So it is important to general practice staff and patients that an efficient and effective repeat prescribing process is in place.</a:t>
            </a:r>
          </a:p>
        </p:txBody>
      </p:sp>
      <p:sp>
        <p:nvSpPr>
          <p:cNvPr id="4" name="Slide Number Placeholder 3"/>
          <p:cNvSpPr>
            <a:spLocks noGrp="1"/>
          </p:cNvSpPr>
          <p:nvPr>
            <p:ph type="sldNum" sz="quarter" idx="10"/>
          </p:nvPr>
        </p:nvSpPr>
        <p:spPr/>
        <p:txBody>
          <a:bodyPr/>
          <a:lstStyle/>
          <a:p>
            <a:fld id="{E7C46D63-53FA-4D24-A9AE-BDADF81B982A}"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7922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12"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8553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page">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99592"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1187624"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11" name="Title 1"/>
          <p:cNvSpPr>
            <a:spLocks noGrp="1"/>
          </p:cNvSpPr>
          <p:nvPr>
            <p:ph type="ctrTitle"/>
          </p:nvPr>
        </p:nvSpPr>
        <p:spPr>
          <a:xfrm>
            <a:off x="971600" y="1052736"/>
            <a:ext cx="7740000" cy="1440000"/>
          </a:xfrm>
        </p:spPr>
        <p:txBody>
          <a:bodyPr/>
          <a:lstStyle/>
          <a:p>
            <a:r>
              <a:rPr lang="en-US" sz="4000" smtClean="0"/>
              <a:t>Click to edit Master title style</a:t>
            </a:r>
            <a:endParaRPr lang="en-GB" sz="4000" dirty="0"/>
          </a:p>
        </p:txBody>
      </p:sp>
      <p:sp>
        <p:nvSpPr>
          <p:cNvPr id="12" name="Subtitle 2"/>
          <p:cNvSpPr>
            <a:spLocks noGrp="1"/>
          </p:cNvSpPr>
          <p:nvPr>
            <p:ph type="subTitle" idx="1"/>
          </p:nvPr>
        </p:nvSpPr>
        <p:spPr>
          <a:xfrm>
            <a:off x="971600" y="2780928"/>
            <a:ext cx="7740000" cy="2160240"/>
          </a:xfrm>
        </p:spPr>
        <p:txBody>
          <a:bodyPr/>
          <a:lstStyle>
            <a:lvl1pPr marL="0" indent="0">
              <a:buNone/>
              <a:defRPr/>
            </a:lvl1pPr>
          </a:lstStyle>
          <a:p>
            <a:pPr>
              <a:lnSpc>
                <a:spcPct val="110000"/>
              </a:lnSpc>
            </a:pPr>
            <a:r>
              <a:rPr lang="en-US" sz="1800" smtClean="0"/>
              <a:t>Click to edit Master subtitle style</a:t>
            </a:r>
            <a:endParaRPr lang="en-GB" sz="1800" dirty="0"/>
          </a:p>
        </p:txBody>
      </p:sp>
      <p:sp>
        <p:nvSpPr>
          <p:cNvPr id="13" name="Text Placeholder 3"/>
          <p:cNvSpPr>
            <a:spLocks noGrp="1"/>
          </p:cNvSpPr>
          <p:nvPr>
            <p:ph type="body" sz="quarter" idx="10"/>
          </p:nvPr>
        </p:nvSpPr>
        <p:spPr>
          <a:xfrm>
            <a:off x="963590" y="5058021"/>
            <a:ext cx="7747155" cy="431977"/>
          </a:xfrm>
        </p:spPr>
        <p:txBody>
          <a:bodyPr/>
          <a:lstStyle>
            <a:lvl1pPr marL="0" indent="0">
              <a:buNone/>
              <a:defRPr/>
            </a:lvl1pPr>
          </a:lstStyle>
          <a:p>
            <a:pPr lvl="0"/>
            <a:r>
              <a:rPr lang="en-US" sz="1800" smtClean="0"/>
              <a:t>Click to edit Master text styles</a:t>
            </a:r>
          </a:p>
        </p:txBody>
      </p:sp>
    </p:spTree>
    <p:extLst>
      <p:ext uri="{BB962C8B-B14F-4D97-AF65-F5344CB8AC3E}">
        <p14:creationId xmlns:p14="http://schemas.microsoft.com/office/powerpoint/2010/main" val="22876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Title 1"/>
          <p:cNvSpPr>
            <a:spLocks noGrp="1"/>
          </p:cNvSpPr>
          <p:nvPr>
            <p:ph type="title"/>
          </p:nvPr>
        </p:nvSpPr>
        <p:spPr>
          <a:xfrm>
            <a:off x="914400" y="1124744"/>
            <a:ext cx="7906072" cy="648072"/>
          </a:xfrm>
          <a:prstGeom prst="rect">
            <a:avLst/>
          </a:prstGeom>
        </p:spPr>
        <p:txBody>
          <a:bodyPr anchor="t"/>
          <a:lstStyle>
            <a:lvl1pPr>
              <a:defRPr sz="3600">
                <a:solidFill>
                  <a:srgbClr val="0070C0"/>
                </a:solidFill>
              </a:defRPr>
            </a:lvl1pPr>
          </a:lstStyle>
          <a:p>
            <a:pPr>
              <a:lnSpc>
                <a:spcPct val="130000"/>
              </a:lnSpc>
            </a:pPr>
            <a:r>
              <a:rPr lang="en-US" noProof="0" smtClean="0"/>
              <a:t>Click to edit Master title style</a:t>
            </a:r>
            <a:endParaRPr lang="en-GB" sz="1800" dirty="0">
              <a:solidFill>
                <a:schemeClr val="tx1"/>
              </a:solidFill>
            </a:endParaRPr>
          </a:p>
        </p:txBody>
      </p:sp>
      <p:sp>
        <p:nvSpPr>
          <p:cNvPr id="12" name="Subtitle 2"/>
          <p:cNvSpPr>
            <a:spLocks noGrp="1"/>
          </p:cNvSpPr>
          <p:nvPr>
            <p:ph type="subTitle" idx="10"/>
          </p:nvPr>
        </p:nvSpPr>
        <p:spPr>
          <a:xfrm>
            <a:off x="914400" y="1772816"/>
            <a:ext cx="7916180" cy="432048"/>
          </a:xfrm>
          <a:prstGeom prst="rect">
            <a:avLst/>
          </a:prstGeom>
        </p:spPr>
        <p:txBody>
          <a:bodyPr anchor="t"/>
          <a:lstStyle>
            <a:lvl1pPr marL="0" indent="0" algn="l">
              <a:lnSpc>
                <a:spcPct val="120000"/>
              </a:lnSpc>
              <a:spcBef>
                <a:spcPts val="0"/>
              </a:spcBef>
              <a:buNone/>
              <a:defRPr sz="2400">
                <a:solidFill>
                  <a:srgbClr val="333333"/>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7" name="Picture Placeholder 2"/>
          <p:cNvSpPr>
            <a:spLocks noGrp="1"/>
          </p:cNvSpPr>
          <p:nvPr>
            <p:ph type="pic" sz="quarter" idx="11" hasCustomPrompt="1"/>
          </p:nvPr>
        </p:nvSpPr>
        <p:spPr>
          <a:xfrm>
            <a:off x="914400" y="2492375"/>
            <a:ext cx="7905750" cy="3889375"/>
          </a:xfrm>
        </p:spPr>
        <p:txBody>
          <a:bodyPr/>
          <a:lstStyle/>
          <a:p>
            <a:pPr lvl="0"/>
            <a:r>
              <a:rPr lang="en-GB" noProof="0" smtClean="0"/>
              <a:t>Picture size 10.8 x 21.96 cm</a:t>
            </a:r>
            <a:endParaRPr lang="en-GB" noProof="0" dirty="0"/>
          </a:p>
        </p:txBody>
      </p:sp>
    </p:spTree>
    <p:extLst>
      <p:ext uri="{BB962C8B-B14F-4D97-AF65-F5344CB8AC3E}">
        <p14:creationId xmlns:p14="http://schemas.microsoft.com/office/powerpoint/2010/main" val="175243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600" y="764704"/>
            <a:ext cx="7740000" cy="1440000"/>
          </a:xfrm>
          <a:prstGeom prst="rect">
            <a:avLst/>
          </a:prstGeom>
        </p:spPr>
        <p:txBody>
          <a:bodyPr/>
          <a:lstStyle>
            <a:lvl1pPr algn="l">
              <a:lnSpc>
                <a:spcPct val="100000"/>
              </a:lnSpc>
              <a:defRPr sz="4000">
                <a:solidFill>
                  <a:srgbClr val="0070C0"/>
                </a:solidFill>
                <a:latin typeface="+mj-lt"/>
              </a:defRPr>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971600" y="2492896"/>
            <a:ext cx="7740000" cy="2160240"/>
          </a:xfrm>
          <a:prstGeom prst="rect">
            <a:avLst/>
          </a:prstGeom>
        </p:spPr>
        <p:txBody>
          <a:bodyPr/>
          <a:lstStyle>
            <a:lvl1pPr marL="0" indent="0" algn="l">
              <a:lnSpc>
                <a:spcPct val="120000"/>
              </a:lnSpc>
              <a:spcBef>
                <a:spcPts val="0"/>
              </a:spcBef>
              <a:buNone/>
              <a:defRPr sz="2400">
                <a:solidFill>
                  <a:srgbClr val="333333"/>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10" name="Text Placeholder 9"/>
          <p:cNvSpPr>
            <a:spLocks noGrp="1"/>
          </p:cNvSpPr>
          <p:nvPr>
            <p:ph type="body" sz="quarter" idx="10"/>
          </p:nvPr>
        </p:nvSpPr>
        <p:spPr>
          <a:xfrm>
            <a:off x="963590" y="4769989"/>
            <a:ext cx="7747155" cy="431977"/>
          </a:xfrm>
          <a:prstGeom prst="rect">
            <a:avLst/>
          </a:prstGeom>
        </p:spPr>
        <p:txBody>
          <a:bodyPr/>
          <a:lstStyle>
            <a:lvl1pPr marL="0" indent="0">
              <a:buNone/>
              <a:defRPr sz="2400">
                <a:solidFill>
                  <a:srgbClr val="333333"/>
                </a:solidFill>
              </a:defRPr>
            </a:lvl1pPr>
          </a:lstStyle>
          <a:p>
            <a:pPr lvl="0"/>
            <a:r>
              <a:rPr lang="en-US" noProof="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680" y="1052736"/>
            <a:ext cx="7906792" cy="76517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913680" y="1951259"/>
            <a:ext cx="7906792" cy="4142037"/>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Slide Number Placeholder 5"/>
          <p:cNvSpPr>
            <a:spLocks noGrp="1"/>
          </p:cNvSpPr>
          <p:nvPr>
            <p:ph type="sldNum" sz="quarter" idx="4"/>
          </p:nvPr>
        </p:nvSpPr>
        <p:spPr>
          <a:xfrm>
            <a:off x="92402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121205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Tree>
    <p:extLst>
      <p:ext uri="{BB962C8B-B14F-4D97-AF65-F5344CB8AC3E}">
        <p14:creationId xmlns:p14="http://schemas.microsoft.com/office/powerpoint/2010/main" val="339983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top">
    <p:spTree>
      <p:nvGrpSpPr>
        <p:cNvPr id="1" name=""/>
        <p:cNvGrpSpPr/>
        <p:nvPr/>
      </p:nvGrpSpPr>
      <p:grpSpPr>
        <a:xfrm>
          <a:off x="0" y="0"/>
          <a:ext cx="0" cy="0"/>
          <a:chOff x="0" y="0"/>
          <a:chExt cx="0" cy="0"/>
        </a:xfrm>
      </p:grpSpPr>
      <p:sp>
        <p:nvSpPr>
          <p:cNvPr id="2" name="Title 1"/>
          <p:cNvSpPr>
            <a:spLocks noGrp="1"/>
          </p:cNvSpPr>
          <p:nvPr>
            <p:ph type="title"/>
          </p:nvPr>
        </p:nvSpPr>
        <p:spPr>
          <a:xfrm>
            <a:off x="971600" y="5517232"/>
            <a:ext cx="7920880" cy="76517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8" name="Slide Number Placeholder 5"/>
          <p:cNvSpPr>
            <a:spLocks noGrp="1"/>
          </p:cNvSpPr>
          <p:nvPr>
            <p:ph type="sldNum" sz="quarter" idx="4"/>
          </p:nvPr>
        </p:nvSpPr>
        <p:spPr>
          <a:xfrm>
            <a:off x="981944"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9" name="Footer Placeholder 4"/>
          <p:cNvSpPr>
            <a:spLocks noGrp="1"/>
          </p:cNvSpPr>
          <p:nvPr>
            <p:ph type="ftr" sz="quarter" idx="3"/>
          </p:nvPr>
        </p:nvSpPr>
        <p:spPr>
          <a:xfrm>
            <a:off x="1269976"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10" name="Picture Placeholder 4"/>
          <p:cNvSpPr>
            <a:spLocks noGrp="1"/>
          </p:cNvSpPr>
          <p:nvPr>
            <p:ph type="pic" sz="quarter" idx="10" hasCustomPrompt="1"/>
          </p:nvPr>
        </p:nvSpPr>
        <p:spPr>
          <a:xfrm>
            <a:off x="971550" y="1052513"/>
            <a:ext cx="7921625" cy="4321175"/>
          </a:xfrm>
        </p:spPr>
        <p:txBody>
          <a:bodyPr/>
          <a:lstStyle/>
          <a:p>
            <a:pPr lvl="0"/>
            <a:r>
              <a:rPr lang="en-GB" noProof="0" smtClean="0"/>
              <a:t>Picture size 11.91 x  22 cm</a:t>
            </a:r>
            <a:endParaRPr lang="en-GB" noProof="0" dirty="0"/>
          </a:p>
        </p:txBody>
      </p:sp>
    </p:spTree>
    <p:extLst>
      <p:ext uri="{BB962C8B-B14F-4D97-AF65-F5344CB8AC3E}">
        <p14:creationId xmlns:p14="http://schemas.microsoft.com/office/powerpoint/2010/main" val="33356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lis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89248" y="1018309"/>
            <a:ext cx="7931224" cy="76517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889248" y="1916832"/>
            <a:ext cx="3976712" cy="4248471"/>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Content Placeholder 2"/>
          <p:cNvSpPr>
            <a:spLocks noGrp="1"/>
          </p:cNvSpPr>
          <p:nvPr>
            <p:ph idx="10" hasCustomPrompt="1"/>
          </p:nvPr>
        </p:nvSpPr>
        <p:spPr>
          <a:xfrm>
            <a:off x="5179392" y="1916832"/>
            <a:ext cx="3641080" cy="4248471"/>
          </a:xfrm>
          <a:prstGeom prst="rect">
            <a:avLst/>
          </a:prstGeom>
        </p:spPr>
        <p:txBody>
          <a:bodyPr/>
          <a:lstStyle>
            <a:lvl1pPr marL="0" indent="0">
              <a:spcBef>
                <a:spcPts val="1400"/>
              </a:spcBef>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dirty="0" smtClean="0"/>
              <a:t>Picture size 11.8 x 10.11 cm</a:t>
            </a:r>
            <a:endParaRPr lang="en-GB" dirty="0"/>
          </a:p>
        </p:txBody>
      </p:sp>
      <p:sp>
        <p:nvSpPr>
          <p:cNvPr id="10" name="Slide Number Placeholder 5"/>
          <p:cNvSpPr>
            <a:spLocks noGrp="1"/>
          </p:cNvSpPr>
          <p:nvPr>
            <p:ph type="sldNum" sz="quarter" idx="4"/>
          </p:nvPr>
        </p:nvSpPr>
        <p:spPr>
          <a:xfrm>
            <a:off x="8457720"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1" name="Footer Placeholder 4"/>
          <p:cNvSpPr>
            <a:spLocks noGrp="1"/>
          </p:cNvSpPr>
          <p:nvPr>
            <p:ph type="ftr" sz="quarter" idx="3"/>
          </p:nvPr>
        </p:nvSpPr>
        <p:spPr>
          <a:xfrm>
            <a:off x="5320696" y="6381328"/>
            <a:ext cx="3183632" cy="365125"/>
          </a:xfrm>
          <a:prstGeom prst="rect">
            <a:avLst/>
          </a:prstGeom>
          <a:ln>
            <a:noFill/>
          </a:ln>
        </p:spPr>
        <p:txBody>
          <a:bodyPr vert="horz" lIns="91440" tIns="45720" rIns="91440" bIns="45720" rtlCol="0" anchor="ctr"/>
          <a:lstStyle>
            <a:lvl1pPr algn="r">
              <a:tabLst/>
              <a:defRPr sz="1000">
                <a:solidFill>
                  <a:schemeClr val="tx1">
                    <a:tint val="75000"/>
                  </a:schemeClr>
                </a:solidFill>
              </a:defRPr>
            </a:lvl1pPr>
          </a:lstStyle>
          <a:p>
            <a:r>
              <a:rPr lang="en-US" dirty="0" err="1" smtClean="0"/>
              <a:t>www.swlstg-tr.nhs.uk</a:t>
            </a:r>
            <a:endParaRPr lang="en-US" dirty="0"/>
          </a:p>
        </p:txBody>
      </p:sp>
    </p:spTree>
    <p:extLst>
      <p:ext uri="{BB962C8B-B14F-4D97-AF65-F5344CB8AC3E}">
        <p14:creationId xmlns:p14="http://schemas.microsoft.com/office/powerpoint/2010/main" val="382451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2400" y="1052736"/>
            <a:ext cx="7938072" cy="76517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12" name="Slide Number Placeholder 5"/>
          <p:cNvSpPr>
            <a:spLocks noGrp="1"/>
          </p:cNvSpPr>
          <p:nvPr>
            <p:ph type="sldNum" sz="quarter" idx="4"/>
          </p:nvPr>
        </p:nvSpPr>
        <p:spPr>
          <a:xfrm>
            <a:off x="856152" y="6336235"/>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1144184" y="6336235"/>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16" name="Content Placeholder 3"/>
          <p:cNvSpPr>
            <a:spLocks noGrp="1"/>
          </p:cNvSpPr>
          <p:nvPr>
            <p:ph sz="half" idx="2"/>
          </p:nvPr>
        </p:nvSpPr>
        <p:spPr>
          <a:xfrm>
            <a:off x="882400" y="2060849"/>
            <a:ext cx="3875549" cy="403244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5"/>
          <p:cNvSpPr>
            <a:spLocks noGrp="1"/>
          </p:cNvSpPr>
          <p:nvPr>
            <p:ph sz="quarter" idx="11"/>
          </p:nvPr>
        </p:nvSpPr>
        <p:spPr>
          <a:xfrm>
            <a:off x="4914848" y="2060849"/>
            <a:ext cx="3905624" cy="4032448"/>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06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8480" y="1082727"/>
            <a:ext cx="7920880" cy="76517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12" name="Slide Number Placeholder 5"/>
          <p:cNvSpPr>
            <a:spLocks noGrp="1"/>
          </p:cNvSpPr>
          <p:nvPr>
            <p:ph type="sldNum" sz="quarter" idx="4"/>
          </p:nvPr>
        </p:nvSpPr>
        <p:spPr>
          <a:xfrm>
            <a:off x="899592"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1187624"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15" name="Text Placeholder 2"/>
          <p:cNvSpPr>
            <a:spLocks noGrp="1"/>
          </p:cNvSpPr>
          <p:nvPr>
            <p:ph type="body" idx="1"/>
          </p:nvPr>
        </p:nvSpPr>
        <p:spPr>
          <a:xfrm>
            <a:off x="898480" y="1997150"/>
            <a:ext cx="4105568" cy="639762"/>
          </a:xfrm>
          <a:prstGeom prst="rect">
            <a:avLst/>
          </a:prstGeom>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3"/>
          <p:cNvSpPr>
            <a:spLocks noGrp="1"/>
          </p:cNvSpPr>
          <p:nvPr>
            <p:ph sz="half" idx="2"/>
          </p:nvPr>
        </p:nvSpPr>
        <p:spPr>
          <a:xfrm>
            <a:off x="898480" y="2708920"/>
            <a:ext cx="4105568" cy="3558383"/>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0"/>
          </p:nvPr>
        </p:nvSpPr>
        <p:spPr>
          <a:xfrm>
            <a:off x="5086479" y="1997150"/>
            <a:ext cx="3732881" cy="639762"/>
          </a:xfrm>
          <a:prstGeom prst="rect">
            <a:avLst/>
          </a:prstGeom>
        </p:spPr>
        <p:txBody>
          <a:bodyPr anchor="ct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1"/>
          </p:nvPr>
        </p:nvSpPr>
        <p:spPr>
          <a:xfrm>
            <a:off x="5086479" y="2708920"/>
            <a:ext cx="3732881" cy="3558383"/>
          </a:xfrm>
          <a:prstGeom prst="rect">
            <a:avLst/>
          </a:prstGeo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663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left and short text">
    <p:spTree>
      <p:nvGrpSpPr>
        <p:cNvPr id="1" name=""/>
        <p:cNvGrpSpPr/>
        <p:nvPr/>
      </p:nvGrpSpPr>
      <p:grpSpPr>
        <a:xfrm>
          <a:off x="0" y="0"/>
          <a:ext cx="0" cy="0"/>
          <a:chOff x="0" y="0"/>
          <a:chExt cx="0" cy="0"/>
        </a:xfrm>
      </p:grpSpPr>
      <p:sp>
        <p:nvSpPr>
          <p:cNvPr id="2" name="Title 1"/>
          <p:cNvSpPr>
            <a:spLocks noGrp="1"/>
          </p:cNvSpPr>
          <p:nvPr>
            <p:ph type="title"/>
          </p:nvPr>
        </p:nvSpPr>
        <p:spPr>
          <a:xfrm>
            <a:off x="5452278" y="911016"/>
            <a:ext cx="3296185" cy="155726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3" name="Content Placeholder 2"/>
          <p:cNvSpPr>
            <a:spLocks noGrp="1"/>
          </p:cNvSpPr>
          <p:nvPr>
            <p:ph idx="1"/>
          </p:nvPr>
        </p:nvSpPr>
        <p:spPr>
          <a:xfrm>
            <a:off x="5452279" y="2711216"/>
            <a:ext cx="3296184" cy="3438798"/>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Slide Number Placeholder 5"/>
          <p:cNvSpPr>
            <a:spLocks noGrp="1"/>
          </p:cNvSpPr>
          <p:nvPr>
            <p:ph type="sldNum" sz="quarter" idx="4"/>
          </p:nvPr>
        </p:nvSpPr>
        <p:spPr>
          <a:xfrm>
            <a:off x="899592"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9" name="Footer Placeholder 4"/>
          <p:cNvSpPr>
            <a:spLocks noGrp="1"/>
          </p:cNvSpPr>
          <p:nvPr>
            <p:ph type="ftr" sz="quarter" idx="3"/>
          </p:nvPr>
        </p:nvSpPr>
        <p:spPr>
          <a:xfrm>
            <a:off x="1187624"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10" name="Picture Placeholder 4"/>
          <p:cNvSpPr>
            <a:spLocks noGrp="1"/>
          </p:cNvSpPr>
          <p:nvPr>
            <p:ph type="pic" sz="quarter" idx="11" hasCustomPrompt="1"/>
          </p:nvPr>
        </p:nvSpPr>
        <p:spPr>
          <a:xfrm>
            <a:off x="900113" y="911225"/>
            <a:ext cx="4248150" cy="5238750"/>
          </a:xfrm>
        </p:spPr>
        <p:txBody>
          <a:bodyPr/>
          <a:lstStyle/>
          <a:p>
            <a:pPr lvl="0"/>
            <a:r>
              <a:rPr lang="en-GB" smtClean="0"/>
              <a:t>Picture size 14.56 x 11.85 cm </a:t>
            </a:r>
            <a:endParaRPr lang="en-GB" dirty="0"/>
          </a:p>
        </p:txBody>
      </p:sp>
    </p:spTree>
    <p:extLst>
      <p:ext uri="{BB962C8B-B14F-4D97-AF65-F5344CB8AC3E}">
        <p14:creationId xmlns:p14="http://schemas.microsoft.com/office/powerpoint/2010/main" val="660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image right and short text">
    <p:spTree>
      <p:nvGrpSpPr>
        <p:cNvPr id="1" name=""/>
        <p:cNvGrpSpPr/>
        <p:nvPr/>
      </p:nvGrpSpPr>
      <p:grpSpPr>
        <a:xfrm>
          <a:off x="0" y="0"/>
          <a:ext cx="0" cy="0"/>
          <a:chOff x="0" y="0"/>
          <a:chExt cx="0" cy="0"/>
        </a:xfrm>
      </p:grpSpPr>
      <p:sp>
        <p:nvSpPr>
          <p:cNvPr id="10" name="Title 1"/>
          <p:cNvSpPr>
            <a:spLocks noGrp="1"/>
          </p:cNvSpPr>
          <p:nvPr>
            <p:ph type="title"/>
          </p:nvPr>
        </p:nvSpPr>
        <p:spPr>
          <a:xfrm>
            <a:off x="899592" y="911016"/>
            <a:ext cx="3296185" cy="1557265"/>
          </a:xfrm>
          <a:prstGeom prst="rect">
            <a:avLst/>
          </a:prstGeom>
        </p:spPr>
        <p:txBody>
          <a:bodyPr/>
          <a:lstStyle>
            <a:lvl1pPr>
              <a:defRPr b="0">
                <a:solidFill>
                  <a:srgbClr val="0070C0"/>
                </a:solidFill>
                <a:latin typeface="+mj-lt"/>
              </a:defRPr>
            </a:lvl1pPr>
          </a:lstStyle>
          <a:p>
            <a:r>
              <a:rPr lang="en-US" noProof="0" smtClean="0"/>
              <a:t>Click to edit Master title style</a:t>
            </a:r>
            <a:endParaRPr lang="en-GB" noProof="0" dirty="0"/>
          </a:p>
        </p:txBody>
      </p:sp>
      <p:sp>
        <p:nvSpPr>
          <p:cNvPr id="11" name="Content Placeholder 2"/>
          <p:cNvSpPr>
            <a:spLocks noGrp="1"/>
          </p:cNvSpPr>
          <p:nvPr>
            <p:ph idx="1"/>
          </p:nvPr>
        </p:nvSpPr>
        <p:spPr>
          <a:xfrm>
            <a:off x="899593" y="2711216"/>
            <a:ext cx="3296184" cy="3438798"/>
          </a:xfrm>
          <a:prstGeom prst="rect">
            <a:avLst/>
          </a:prstGeom>
        </p:spPr>
        <p:txBody>
          <a:bodyPr/>
          <a:lstStyle>
            <a:lvl1pPr>
              <a:spcBef>
                <a:spcPts val="1400"/>
              </a:spcBef>
              <a:buClr>
                <a:schemeClr val="tx1"/>
              </a:buClr>
              <a:defRPr>
                <a:solidFill>
                  <a:srgbClr val="333333"/>
                </a:solidFill>
              </a:defRPr>
            </a:lvl1pPr>
            <a:lvl2pPr>
              <a:buClr>
                <a:schemeClr val="tx1"/>
              </a:buClr>
              <a:defRPr>
                <a:solidFill>
                  <a:srgbClr val="333333"/>
                </a:solidFill>
              </a:defRPr>
            </a:lvl2pPr>
            <a:lvl3pPr>
              <a:buClr>
                <a:schemeClr val="tx1"/>
              </a:buClr>
              <a:defRPr>
                <a:solidFill>
                  <a:srgbClr val="333333"/>
                </a:solidFill>
              </a:defRPr>
            </a:lvl3pPr>
            <a:lvl4pPr>
              <a:buClr>
                <a:schemeClr val="tx1"/>
              </a:buClr>
              <a:defRPr>
                <a:solidFill>
                  <a:srgbClr val="333333"/>
                </a:solidFill>
              </a:defRPr>
            </a:lvl4pPr>
            <a:lvl5pPr>
              <a:buClr>
                <a:schemeClr val="tx1"/>
              </a:buClr>
              <a:defRPr>
                <a:solidFill>
                  <a:srgbClr val="33333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Slide Number Placeholder 5"/>
          <p:cNvSpPr>
            <a:spLocks noGrp="1"/>
          </p:cNvSpPr>
          <p:nvPr>
            <p:ph type="sldNum" sz="quarter" idx="4"/>
          </p:nvPr>
        </p:nvSpPr>
        <p:spPr>
          <a:xfrm>
            <a:off x="899592"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4" name="Footer Placeholder 4"/>
          <p:cNvSpPr>
            <a:spLocks noGrp="1"/>
          </p:cNvSpPr>
          <p:nvPr>
            <p:ph type="ftr" sz="quarter" idx="3"/>
          </p:nvPr>
        </p:nvSpPr>
        <p:spPr>
          <a:xfrm>
            <a:off x="1187624"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9" name="Picture Placeholder 2"/>
          <p:cNvSpPr>
            <a:spLocks noGrp="1"/>
          </p:cNvSpPr>
          <p:nvPr>
            <p:ph type="pic" sz="quarter" idx="11" hasCustomPrompt="1"/>
          </p:nvPr>
        </p:nvSpPr>
        <p:spPr>
          <a:xfrm>
            <a:off x="4500563" y="911225"/>
            <a:ext cx="4248150" cy="5238750"/>
          </a:xfrm>
        </p:spPr>
        <p:txBody>
          <a:bodyPr/>
          <a:lstStyle/>
          <a:p>
            <a:pPr lvl="0"/>
            <a:r>
              <a:rPr lang="en-GB" smtClean="0"/>
              <a:t>Picture size 14.56 x 11.85 cm </a:t>
            </a:r>
            <a:endParaRPr lang="en-GB" dirty="0"/>
          </a:p>
        </p:txBody>
      </p:sp>
    </p:spTree>
    <p:extLst>
      <p:ext uri="{BB962C8B-B14F-4D97-AF65-F5344CB8AC3E}">
        <p14:creationId xmlns:p14="http://schemas.microsoft.com/office/powerpoint/2010/main" val="316856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10"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1232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8687779-E69B-7343-8F6F-422D6150DAE5}" type="slidenum">
              <a:rPr lang="en-US" smtClean="0"/>
              <a:pPr/>
              <a:t>‹#›</a:t>
            </a:fld>
            <a:endParaRPr lang="en-US" dirty="0"/>
          </a:p>
        </p:txBody>
      </p:sp>
      <p:sp>
        <p:nvSpPr>
          <p:cNvPr id="4" name="Footer Placeholder 3"/>
          <p:cNvSpPr>
            <a:spLocks noGrp="1"/>
          </p:cNvSpPr>
          <p:nvPr>
            <p:ph type="ftr" sz="quarter" idx="11"/>
          </p:nvPr>
        </p:nvSpPr>
        <p:spPr/>
        <p:txBody>
          <a:bodyPr/>
          <a:lstStyle/>
          <a:p>
            <a:pPr algn="l"/>
            <a:r>
              <a:rPr lang="en-US" smtClean="0"/>
              <a:t>www.swlstg-tr.nhs.uk</a:t>
            </a:r>
            <a:endParaRPr lang="en-US" dirty="0"/>
          </a:p>
        </p:txBody>
      </p:sp>
      <p:sp>
        <p:nvSpPr>
          <p:cNvPr id="5" name="Content Placeholder 2"/>
          <p:cNvSpPr txBox="1">
            <a:spLocks/>
          </p:cNvSpPr>
          <p:nvPr userDrawn="1"/>
        </p:nvSpPr>
        <p:spPr bwMode="auto">
          <a:xfrm>
            <a:off x="5868144" y="2708920"/>
            <a:ext cx="2962672"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spcBef>
                <a:spcPts val="1400"/>
              </a:spcBef>
              <a:spcAft>
                <a:spcPct val="0"/>
              </a:spcAft>
              <a:buClr>
                <a:schemeClr val="tx1"/>
              </a:buClr>
              <a:buFont typeface="Trebuchet MS" pitchFamily="34" charset="0"/>
              <a:buNone/>
              <a:defRPr sz="20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1800">
                <a:solidFill>
                  <a:schemeClr val="tx1"/>
                </a:solidFill>
                <a:latin typeface="+mn-lt"/>
              </a:defRPr>
            </a:lvl2pPr>
            <a:lvl3pPr marL="1143000" indent="-228600" algn="l" rtl="0" fontAlgn="base">
              <a:spcBef>
                <a:spcPct val="20000"/>
              </a:spcBef>
              <a:spcAft>
                <a:spcPct val="0"/>
              </a:spcAft>
              <a:buClr>
                <a:schemeClr val="tx1"/>
              </a:buClr>
              <a:buChar char="•"/>
              <a:defRPr sz="1800">
                <a:solidFill>
                  <a:schemeClr val="tx1"/>
                </a:solidFill>
                <a:latin typeface="+mn-lt"/>
              </a:defRPr>
            </a:lvl3pPr>
            <a:lvl4pPr marL="1600200" indent="-228600" algn="l" rtl="0" fontAlgn="base">
              <a:spcBef>
                <a:spcPct val="20000"/>
              </a:spcBef>
              <a:spcAft>
                <a:spcPct val="0"/>
              </a:spcAft>
              <a:buClr>
                <a:schemeClr val="tx1"/>
              </a:buClr>
              <a:buChar char="–"/>
              <a:defRPr sz="1800">
                <a:solidFill>
                  <a:schemeClr val="tx1"/>
                </a:solidFill>
                <a:latin typeface="+mn-lt"/>
              </a:defRPr>
            </a:lvl4pPr>
            <a:lvl5pPr marL="2057400" indent="-228600" algn="l" rtl="0" fontAlgn="base">
              <a:spcBef>
                <a:spcPct val="20000"/>
              </a:spcBef>
              <a:spcAft>
                <a:spcPct val="0"/>
              </a:spcAft>
              <a:buClr>
                <a:schemeClr val="tx1"/>
              </a:buClr>
              <a:buChar char="»"/>
              <a:defRPr sz="18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r>
              <a:rPr lang="en-US" sz="2200" b="1" dirty="0" smtClean="0"/>
              <a:t>Here is an example of a quote.</a:t>
            </a:r>
          </a:p>
          <a:p>
            <a:pPr>
              <a:spcBef>
                <a:spcPts val="800"/>
              </a:spcBef>
            </a:pPr>
            <a:r>
              <a:rPr lang="en-US" sz="1400" b="1" dirty="0" smtClean="0">
                <a:solidFill>
                  <a:srgbClr val="0070C0"/>
                </a:solidFill>
              </a:rPr>
              <a:t>Name</a:t>
            </a:r>
            <a:br>
              <a:rPr lang="en-US" sz="1400" b="1" dirty="0" smtClean="0">
                <a:solidFill>
                  <a:srgbClr val="0070C0"/>
                </a:solidFill>
              </a:rPr>
            </a:br>
            <a:r>
              <a:rPr lang="en-US" sz="1400" b="1" dirty="0" smtClean="0">
                <a:solidFill>
                  <a:srgbClr val="0070C0"/>
                </a:solidFill>
              </a:rPr>
              <a:t>Department</a:t>
            </a:r>
          </a:p>
          <a:p>
            <a:r>
              <a:rPr lang="en-US" sz="2400" b="1" dirty="0" smtClean="0"/>
              <a:t> </a:t>
            </a:r>
            <a:endParaRPr lang="en-US" sz="2400" b="1" dirty="0"/>
          </a:p>
        </p:txBody>
      </p:sp>
      <p:sp>
        <p:nvSpPr>
          <p:cNvPr id="6" name="Rectangle 5"/>
          <p:cNvSpPr/>
          <p:nvPr userDrawn="1"/>
        </p:nvSpPr>
        <p:spPr>
          <a:xfrm>
            <a:off x="5868144" y="1844825"/>
            <a:ext cx="504056" cy="1569660"/>
          </a:xfrm>
          <a:prstGeom prst="rect">
            <a:avLst/>
          </a:prstGeom>
        </p:spPr>
        <p:txBody>
          <a:bodyPr wrap="square">
            <a:spAutoFit/>
          </a:bodyPr>
          <a:lstStyle/>
          <a:p>
            <a:r>
              <a:rPr lang="en-GB" sz="9600" dirty="0">
                <a:solidFill>
                  <a:srgbClr val="0070C0"/>
                </a:solidFill>
              </a:rPr>
              <a:t>“</a:t>
            </a:r>
            <a:endParaRPr lang="en-US" sz="9600" dirty="0">
              <a:solidFill>
                <a:srgbClr val="0070C0"/>
              </a:solidFill>
            </a:endParaRPr>
          </a:p>
        </p:txBody>
      </p:sp>
      <p:sp>
        <p:nvSpPr>
          <p:cNvPr id="9" name="Picture Placeholder 7"/>
          <p:cNvSpPr>
            <a:spLocks noGrp="1"/>
          </p:cNvSpPr>
          <p:nvPr>
            <p:ph type="pic" sz="quarter" idx="13"/>
          </p:nvPr>
        </p:nvSpPr>
        <p:spPr>
          <a:xfrm>
            <a:off x="947738" y="908050"/>
            <a:ext cx="4344342" cy="5257800"/>
          </a:xfrm>
        </p:spPr>
        <p:txBody>
          <a:bodyPr/>
          <a:lstStyle/>
          <a:p>
            <a:r>
              <a:rPr lang="en-US" smtClean="0"/>
              <a:t>Click icon to add picture</a:t>
            </a:r>
            <a:endParaRPr lang="en-US"/>
          </a:p>
        </p:txBody>
      </p:sp>
    </p:spTree>
    <p:extLst>
      <p:ext uri="{BB962C8B-B14F-4D97-AF65-F5344CB8AC3E}">
        <p14:creationId xmlns:p14="http://schemas.microsoft.com/office/powerpoint/2010/main" val="181383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592"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9" name="Footer Placeholder 4"/>
          <p:cNvSpPr>
            <a:spLocks noGrp="1"/>
          </p:cNvSpPr>
          <p:nvPr>
            <p:ph type="ftr" sz="quarter" idx="3"/>
          </p:nvPr>
        </p:nvSpPr>
        <p:spPr>
          <a:xfrm>
            <a:off x="1187624"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Tree>
    <p:extLst>
      <p:ext uri="{BB962C8B-B14F-4D97-AF65-F5344CB8AC3E}">
        <p14:creationId xmlns:p14="http://schemas.microsoft.com/office/powerpoint/2010/main" val="16128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_Version_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20739"/>
            <a:ext cx="6677025" cy="372217"/>
          </a:xfrm>
        </p:spPr>
        <p:txBody>
          <a:bodyPr/>
          <a:lstStyle>
            <a:lvl1pPr>
              <a:lnSpc>
                <a:spcPct val="100000"/>
              </a:lnSpc>
              <a:defRPr sz="225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567488"/>
            <a:ext cx="2133600" cy="179387"/>
          </a:xfrm>
          <a:prstGeom prst="rect">
            <a:avLst/>
          </a:prstGeo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50910BD-D726-4124-A2BB-143BEC512903}" type="slidenum">
              <a:rPr lang="en-GB">
                <a:solidFill>
                  <a:srgbClr val="000000"/>
                </a:solidFill>
              </a:rPr>
              <a:pPr/>
              <a:t>‹#›</a:t>
            </a:fld>
            <a:endParaRPr lang="en-GB">
              <a:solidFill>
                <a:srgbClr val="000000"/>
              </a:solidFill>
            </a:endParaRPr>
          </a:p>
        </p:txBody>
      </p:sp>
      <p:sp>
        <p:nvSpPr>
          <p:cNvPr id="8" name="Text Placeholder 7"/>
          <p:cNvSpPr>
            <a:spLocks noGrp="1"/>
          </p:cNvSpPr>
          <p:nvPr>
            <p:ph type="body" sz="quarter" idx="13"/>
          </p:nvPr>
        </p:nvSpPr>
        <p:spPr>
          <a:xfrm>
            <a:off x="709200" y="757561"/>
            <a:ext cx="6692400" cy="234000"/>
          </a:xfrm>
        </p:spPr>
        <p:txBody>
          <a:bodyPr/>
          <a:lstStyle>
            <a:lvl1pPr>
              <a:lnSpc>
                <a:spcPct val="100000"/>
              </a:lnSpc>
              <a:defRPr sz="1450" b="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81098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ith picture.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9688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picture.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97176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pictur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12322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with pictur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06831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with pictur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31351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with pictur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2" name="Title 4"/>
          <p:cNvSpPr>
            <a:spLocks noGrp="1"/>
          </p:cNvSpPr>
          <p:nvPr>
            <p:ph type="title"/>
          </p:nvPr>
        </p:nvSpPr>
        <p:spPr>
          <a:xfrm>
            <a:off x="480386" y="3104696"/>
            <a:ext cx="8229600" cy="648072"/>
          </a:xfrm>
          <a:prstGeom prst="rect">
            <a:avLst/>
          </a:prstGeom>
        </p:spPr>
        <p:txBody>
          <a:bodyPr/>
          <a:lstStyle>
            <a:lvl1pPr>
              <a:defRPr sz="3200">
                <a:solidFill>
                  <a:schemeClr val="bg1"/>
                </a:solidFill>
              </a:defRPr>
            </a:lvl1pPr>
          </a:lstStyle>
          <a:p>
            <a:r>
              <a:rPr lang="en-US" smtClean="0"/>
              <a:t>Click to edit Master title style</a:t>
            </a:r>
            <a:endParaRPr lang="en-US" dirty="0"/>
          </a:p>
        </p:txBody>
      </p:sp>
      <p:sp>
        <p:nvSpPr>
          <p:cNvPr id="3" name="Subtitle 6"/>
          <p:cNvSpPr>
            <a:spLocks noGrp="1"/>
          </p:cNvSpPr>
          <p:nvPr>
            <p:ph type="subTitle" idx="10"/>
          </p:nvPr>
        </p:nvSpPr>
        <p:spPr>
          <a:xfrm>
            <a:off x="5977442" y="5949280"/>
            <a:ext cx="2736304" cy="504056"/>
          </a:xfrm>
          <a:prstGeom prst="rect">
            <a:avLst/>
          </a:prstGeom>
        </p:spPr>
        <p:txBody>
          <a:bodyPr/>
          <a:lstStyle>
            <a:lvl1pPr marL="0" indent="0" algn="r">
              <a:buNone/>
              <a:defRPr sz="1400">
                <a:solidFill>
                  <a:schemeClr val="accent6"/>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143477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9592" y="1124744"/>
            <a:ext cx="8229600" cy="765175"/>
          </a:xfrm>
          <a:prstGeom prst="rect">
            <a:avLst/>
          </a:prstGeom>
        </p:spPr>
        <p:txBody>
          <a:bodyPr/>
          <a:lstStyle>
            <a:lvl1pPr>
              <a:defRPr>
                <a:solidFill>
                  <a:srgbClr val="0070C0"/>
                </a:solidFill>
              </a:defRPr>
            </a:lvl1pPr>
          </a:lstStyle>
          <a:p>
            <a:r>
              <a:rPr lang="en-US" noProof="0" smtClean="0"/>
              <a:t>Click to edit Master title style</a:t>
            </a:r>
            <a:endParaRPr lang="en-GB" noProof="0" dirty="0"/>
          </a:p>
        </p:txBody>
      </p:sp>
      <p:sp>
        <p:nvSpPr>
          <p:cNvPr id="9" name="Slide Number Placeholder 5"/>
          <p:cNvSpPr>
            <a:spLocks noGrp="1"/>
          </p:cNvSpPr>
          <p:nvPr>
            <p:ph type="sldNum" sz="quarter" idx="4"/>
          </p:nvPr>
        </p:nvSpPr>
        <p:spPr>
          <a:xfrm>
            <a:off x="899592" y="6381328"/>
            <a:ext cx="3600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8687779-E69B-7343-8F6F-422D6150DAE5}" type="slidenum">
              <a:rPr lang="en-US" smtClean="0"/>
              <a:pPr/>
              <a:t>‹#›</a:t>
            </a:fld>
            <a:endParaRPr lang="en-US" dirty="0"/>
          </a:p>
        </p:txBody>
      </p:sp>
      <p:sp>
        <p:nvSpPr>
          <p:cNvPr id="10" name="Footer Placeholder 4"/>
          <p:cNvSpPr>
            <a:spLocks noGrp="1"/>
          </p:cNvSpPr>
          <p:nvPr>
            <p:ph type="ftr" sz="quarter" idx="3"/>
          </p:nvPr>
        </p:nvSpPr>
        <p:spPr>
          <a:xfrm>
            <a:off x="1187624" y="6381328"/>
            <a:ext cx="3183632" cy="365125"/>
          </a:xfrm>
          <a:prstGeom prst="rect">
            <a:avLst/>
          </a:prstGeom>
          <a:ln>
            <a:noFill/>
          </a:ln>
        </p:spPr>
        <p:txBody>
          <a:bodyPr vert="horz" lIns="91440" tIns="45720" rIns="91440" bIns="45720" rtlCol="0" anchor="ctr"/>
          <a:lstStyle>
            <a:lvl1pPr algn="ctr">
              <a:tabLst/>
              <a:defRPr sz="1000">
                <a:solidFill>
                  <a:schemeClr val="tx1">
                    <a:tint val="75000"/>
                  </a:schemeClr>
                </a:solidFill>
              </a:defRPr>
            </a:lvl1pPr>
          </a:lstStyle>
          <a:p>
            <a:pPr algn="l"/>
            <a:r>
              <a:rPr lang="en-US" dirty="0" err="1" smtClean="0"/>
              <a:t>www.swlstg-tr.nhs.uk</a:t>
            </a:r>
            <a:endParaRPr lang="en-US" dirty="0"/>
          </a:p>
        </p:txBody>
      </p:sp>
      <p:sp>
        <p:nvSpPr>
          <p:cNvPr id="8" name="Subtitle 2"/>
          <p:cNvSpPr>
            <a:spLocks noGrp="1"/>
          </p:cNvSpPr>
          <p:nvPr>
            <p:ph type="subTitle" idx="1"/>
          </p:nvPr>
        </p:nvSpPr>
        <p:spPr>
          <a:xfrm>
            <a:off x="899592" y="2132856"/>
            <a:ext cx="7740000" cy="2160240"/>
          </a:xfrm>
          <a:prstGeom prst="rect">
            <a:avLst/>
          </a:prstGeom>
        </p:spPr>
        <p:txBody>
          <a:bodyPr/>
          <a:lstStyle>
            <a:lvl1pPr marL="0" indent="0" algn="l">
              <a:lnSpc>
                <a:spcPct val="120000"/>
              </a:lnSpc>
              <a:spcBef>
                <a:spcPts val="0"/>
              </a:spcBef>
              <a:buNone/>
              <a:defRPr sz="2400">
                <a:solidFill>
                  <a:srgbClr val="333333"/>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dirty="0"/>
          </a:p>
        </p:txBody>
      </p:sp>
      <p:sp>
        <p:nvSpPr>
          <p:cNvPr id="11" name="Text Placeholder 9"/>
          <p:cNvSpPr>
            <a:spLocks noGrp="1"/>
          </p:cNvSpPr>
          <p:nvPr>
            <p:ph type="body" sz="quarter" idx="10"/>
          </p:nvPr>
        </p:nvSpPr>
        <p:spPr>
          <a:xfrm>
            <a:off x="891582" y="4409949"/>
            <a:ext cx="7747155" cy="431977"/>
          </a:xfrm>
          <a:prstGeom prst="rect">
            <a:avLst/>
          </a:prstGeom>
        </p:spPr>
        <p:txBody>
          <a:bodyPr/>
          <a:lstStyle>
            <a:lvl1pPr marL="0" indent="0">
              <a:buNone/>
              <a:defRPr sz="2400">
                <a:solidFill>
                  <a:srgbClr val="333333"/>
                </a:solidFill>
              </a:defRPr>
            </a:lvl1pPr>
          </a:lstStyle>
          <a:p>
            <a:pPr lvl="0"/>
            <a:r>
              <a:rPr lang="en-US" noProof="0" smtClean="0"/>
              <a:t>Click to edit Master text styles</a:t>
            </a:r>
          </a:p>
        </p:txBody>
      </p:sp>
    </p:spTree>
    <p:extLst>
      <p:ext uri="{BB962C8B-B14F-4D97-AF65-F5344CB8AC3E}">
        <p14:creationId xmlns:p14="http://schemas.microsoft.com/office/powerpoint/2010/main" val="37475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3" name="Picture 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96552" y="1093598"/>
            <a:ext cx="1066800" cy="810768"/>
          </a:xfrm>
          <a:prstGeom prst="rect">
            <a:avLst/>
          </a:prstGeom>
        </p:spPr>
      </p:pic>
      <p:sp>
        <p:nvSpPr>
          <p:cNvPr id="10" name="Rectangle 2"/>
          <p:cNvSpPr>
            <a:spLocks noGrp="1" noChangeArrowheads="1"/>
          </p:cNvSpPr>
          <p:nvPr>
            <p:ph type="title"/>
          </p:nvPr>
        </p:nvSpPr>
        <p:spPr bwMode="auto">
          <a:xfrm>
            <a:off x="948237" y="1079502"/>
            <a:ext cx="7872235"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1" name="Rectangle 3"/>
          <p:cNvSpPr>
            <a:spLocks noGrp="1" noChangeArrowheads="1"/>
          </p:cNvSpPr>
          <p:nvPr>
            <p:ph type="body" idx="1"/>
          </p:nvPr>
        </p:nvSpPr>
        <p:spPr bwMode="auto">
          <a:xfrm>
            <a:off x="948237" y="1978025"/>
            <a:ext cx="7872235" cy="431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GB" noProof="0" dirty="0" smtClean="0"/>
          </a:p>
        </p:txBody>
      </p:sp>
      <p:sp>
        <p:nvSpPr>
          <p:cNvPr id="12" name="Slide Number Placeholder 5"/>
          <p:cNvSpPr>
            <a:spLocks noGrp="1"/>
          </p:cNvSpPr>
          <p:nvPr>
            <p:ph type="sldNum" sz="quarter" idx="4"/>
          </p:nvPr>
        </p:nvSpPr>
        <p:spPr>
          <a:xfrm>
            <a:off x="948237" y="6381328"/>
            <a:ext cx="360040" cy="365125"/>
          </a:xfrm>
          <a:prstGeom prst="rect">
            <a:avLst/>
          </a:prstGeom>
        </p:spPr>
        <p:txBody>
          <a:bodyPr vert="horz" lIns="91440" tIns="45720" rIns="91440" bIns="45720" rtlCol="0" anchor="ctr"/>
          <a:lstStyle>
            <a:lvl1pPr algn="l">
              <a:defRPr sz="1000">
                <a:solidFill>
                  <a:schemeClr val="bg1">
                    <a:lumMod val="50000"/>
                  </a:schemeClr>
                </a:solidFill>
              </a:defRPr>
            </a:lvl1pPr>
          </a:lstStyle>
          <a:p>
            <a:fld id="{58687779-E69B-7343-8F6F-422D6150DAE5}" type="slidenum">
              <a:rPr lang="en-US" smtClean="0"/>
              <a:pPr/>
              <a:t>‹#›</a:t>
            </a:fld>
            <a:endParaRPr lang="en-US" dirty="0"/>
          </a:p>
        </p:txBody>
      </p:sp>
      <p:sp>
        <p:nvSpPr>
          <p:cNvPr id="13" name="Footer Placeholder 4"/>
          <p:cNvSpPr>
            <a:spLocks noGrp="1"/>
          </p:cNvSpPr>
          <p:nvPr>
            <p:ph type="ftr" sz="quarter" idx="3"/>
          </p:nvPr>
        </p:nvSpPr>
        <p:spPr>
          <a:xfrm>
            <a:off x="1236269" y="6381328"/>
            <a:ext cx="3183632" cy="365125"/>
          </a:xfrm>
          <a:prstGeom prst="rect">
            <a:avLst/>
          </a:prstGeom>
          <a:ln>
            <a:noFill/>
          </a:ln>
        </p:spPr>
        <p:txBody>
          <a:bodyPr vert="horz" lIns="91440" tIns="45720" rIns="91440" bIns="45720" rtlCol="0" anchor="ctr"/>
          <a:lstStyle>
            <a:lvl1pPr algn="ctr">
              <a:tabLst/>
              <a:defRPr sz="1000">
                <a:solidFill>
                  <a:schemeClr val="bg1">
                    <a:lumMod val="50000"/>
                  </a:schemeClr>
                </a:solidFill>
              </a:defRPr>
            </a:lvl1pPr>
          </a:lstStyle>
          <a:p>
            <a:pPr algn="l"/>
            <a:r>
              <a:rPr lang="en-US" dirty="0" err="1" smtClean="0"/>
              <a:t>www.swlstg-tr.nhs.uk</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757" r:id="rId2"/>
    <p:sldLayoutId id="2147483762" r:id="rId3"/>
    <p:sldLayoutId id="2147483759" r:id="rId4"/>
    <p:sldLayoutId id="2147483758" r:id="rId5"/>
    <p:sldLayoutId id="2147483760" r:id="rId6"/>
    <p:sldLayoutId id="2147483763" r:id="rId7"/>
    <p:sldLayoutId id="2147483764" r:id="rId8"/>
    <p:sldLayoutId id="2147483664" r:id="rId9"/>
    <p:sldLayoutId id="2147483706" r:id="rId10"/>
    <p:sldLayoutId id="2147483707" r:id="rId11"/>
    <p:sldLayoutId id="2147483649" r:id="rId12"/>
    <p:sldLayoutId id="2147483663" r:id="rId13"/>
    <p:sldLayoutId id="2147483750" r:id="rId14"/>
    <p:sldLayoutId id="2147483667" r:id="rId15"/>
    <p:sldLayoutId id="2147483753" r:id="rId16"/>
    <p:sldLayoutId id="2147483672" r:id="rId17"/>
    <p:sldLayoutId id="2147483747" r:id="rId18"/>
    <p:sldLayoutId id="2147483669" r:id="rId19"/>
    <p:sldLayoutId id="2147483761" r:id="rId20"/>
    <p:sldLayoutId id="2147483665" r:id="rId21"/>
    <p:sldLayoutId id="2147483765" r:id="rId2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ftr="0" dt="0"/>
  <p:txStyles>
    <p:titleStyle>
      <a:lvl1pPr algn="l" rtl="0" eaLnBrk="1" fontAlgn="base" hangingPunct="1">
        <a:spcBef>
          <a:spcPct val="0"/>
        </a:spcBef>
        <a:spcAft>
          <a:spcPct val="0"/>
        </a:spcAft>
        <a:defRPr sz="3200" b="0">
          <a:solidFill>
            <a:srgbClr val="0070C0"/>
          </a:solidFill>
          <a:latin typeface="+mj-lt"/>
          <a:ea typeface="+mj-ea"/>
          <a:cs typeface="+mj-cs"/>
        </a:defRPr>
      </a:lvl1pPr>
      <a:lvl2pPr algn="l" rtl="0" eaLnBrk="1" fontAlgn="base" hangingPunct="1">
        <a:spcBef>
          <a:spcPct val="0"/>
        </a:spcBef>
        <a:spcAft>
          <a:spcPct val="0"/>
        </a:spcAft>
        <a:defRPr sz="3600">
          <a:solidFill>
            <a:schemeClr val="bg1"/>
          </a:solidFill>
          <a:latin typeface="Trebuchet MS" pitchFamily="34" charset="0"/>
        </a:defRPr>
      </a:lvl2pPr>
      <a:lvl3pPr algn="l" rtl="0" eaLnBrk="1" fontAlgn="base" hangingPunct="1">
        <a:spcBef>
          <a:spcPct val="0"/>
        </a:spcBef>
        <a:spcAft>
          <a:spcPct val="0"/>
        </a:spcAft>
        <a:defRPr sz="3600">
          <a:solidFill>
            <a:schemeClr val="bg1"/>
          </a:solidFill>
          <a:latin typeface="Trebuchet MS" pitchFamily="34" charset="0"/>
        </a:defRPr>
      </a:lvl3pPr>
      <a:lvl4pPr algn="l" rtl="0" eaLnBrk="1" fontAlgn="base" hangingPunct="1">
        <a:spcBef>
          <a:spcPct val="0"/>
        </a:spcBef>
        <a:spcAft>
          <a:spcPct val="0"/>
        </a:spcAft>
        <a:defRPr sz="3600">
          <a:solidFill>
            <a:schemeClr val="bg1"/>
          </a:solidFill>
          <a:latin typeface="Trebuchet MS" pitchFamily="34" charset="0"/>
        </a:defRPr>
      </a:lvl4pPr>
      <a:lvl5pPr algn="l" rtl="0" eaLnBrk="1" fontAlgn="base" hangingPunct="1">
        <a:spcBef>
          <a:spcPct val="0"/>
        </a:spcBef>
        <a:spcAft>
          <a:spcPct val="0"/>
        </a:spcAft>
        <a:defRPr sz="3600">
          <a:solidFill>
            <a:schemeClr val="bg1"/>
          </a:solidFill>
          <a:latin typeface="Trebuchet MS" pitchFamily="34" charset="0"/>
        </a:defRPr>
      </a:lvl5pPr>
      <a:lvl6pPr marL="457200" algn="l" rtl="0" eaLnBrk="1" fontAlgn="base" hangingPunct="1">
        <a:spcBef>
          <a:spcPct val="0"/>
        </a:spcBef>
        <a:spcAft>
          <a:spcPct val="0"/>
        </a:spcAft>
        <a:defRPr sz="3600">
          <a:solidFill>
            <a:schemeClr val="bg1"/>
          </a:solidFill>
          <a:latin typeface="Trebuchet MS" pitchFamily="34" charset="0"/>
        </a:defRPr>
      </a:lvl6pPr>
      <a:lvl7pPr marL="914400" algn="l" rtl="0" eaLnBrk="1" fontAlgn="base" hangingPunct="1">
        <a:spcBef>
          <a:spcPct val="0"/>
        </a:spcBef>
        <a:spcAft>
          <a:spcPct val="0"/>
        </a:spcAft>
        <a:defRPr sz="3600">
          <a:solidFill>
            <a:schemeClr val="bg1"/>
          </a:solidFill>
          <a:latin typeface="Trebuchet MS" pitchFamily="34" charset="0"/>
        </a:defRPr>
      </a:lvl7pPr>
      <a:lvl8pPr marL="1371600" algn="l" rtl="0" eaLnBrk="1" fontAlgn="base" hangingPunct="1">
        <a:spcBef>
          <a:spcPct val="0"/>
        </a:spcBef>
        <a:spcAft>
          <a:spcPct val="0"/>
        </a:spcAft>
        <a:defRPr sz="3600">
          <a:solidFill>
            <a:schemeClr val="bg1"/>
          </a:solidFill>
          <a:latin typeface="Trebuchet MS" pitchFamily="34" charset="0"/>
        </a:defRPr>
      </a:lvl8pPr>
      <a:lvl9pPr marL="1828800" algn="l" rtl="0" eaLnBrk="1" fontAlgn="base" hangingPunct="1">
        <a:spcBef>
          <a:spcPct val="0"/>
        </a:spcBef>
        <a:spcAft>
          <a:spcPct val="0"/>
        </a:spcAft>
        <a:defRPr sz="3600">
          <a:solidFill>
            <a:schemeClr val="bg1"/>
          </a:solidFill>
          <a:latin typeface="Trebuchet MS" pitchFamily="34" charset="0"/>
        </a:defRPr>
      </a:lvl9pPr>
    </p:titleStyle>
    <p:bodyStyle>
      <a:lvl1pPr marL="0" indent="0" algn="l" rtl="0" eaLnBrk="1" fontAlgn="base" hangingPunct="1">
        <a:spcBef>
          <a:spcPct val="20000"/>
        </a:spcBef>
        <a:spcAft>
          <a:spcPct val="0"/>
        </a:spcAft>
        <a:buClr>
          <a:schemeClr val="tx1"/>
        </a:buClr>
        <a:buFont typeface="Trebuchet MS" pitchFamily="34" charset="0"/>
        <a:buNone/>
        <a:defRPr sz="2000">
          <a:solidFill>
            <a:srgbClr val="333333"/>
          </a:solidFill>
          <a:latin typeface="+mn-lt"/>
          <a:ea typeface="+mn-ea"/>
          <a:cs typeface="+mn-cs"/>
        </a:defRPr>
      </a:lvl1pPr>
      <a:lvl2pPr marL="457200" indent="0" algn="l" rtl="0" eaLnBrk="1" fontAlgn="base" hangingPunct="1">
        <a:spcBef>
          <a:spcPct val="20000"/>
        </a:spcBef>
        <a:spcAft>
          <a:spcPct val="0"/>
        </a:spcAft>
        <a:buClr>
          <a:schemeClr val="tx1"/>
        </a:buClr>
        <a:buNone/>
        <a:defRPr sz="1800">
          <a:solidFill>
            <a:srgbClr val="333333"/>
          </a:solidFill>
          <a:latin typeface="+mn-lt"/>
        </a:defRPr>
      </a:lvl2pPr>
      <a:lvl3pPr marL="914400" indent="0" algn="l" rtl="0" eaLnBrk="1" fontAlgn="base" hangingPunct="1">
        <a:spcBef>
          <a:spcPct val="20000"/>
        </a:spcBef>
        <a:spcAft>
          <a:spcPct val="0"/>
        </a:spcAft>
        <a:buClr>
          <a:schemeClr val="tx1"/>
        </a:buClr>
        <a:buNone/>
        <a:defRPr sz="1800">
          <a:solidFill>
            <a:srgbClr val="333333"/>
          </a:solidFill>
          <a:latin typeface="+mn-lt"/>
        </a:defRPr>
      </a:lvl3pPr>
      <a:lvl4pPr marL="1371600" indent="0" algn="l" rtl="0" eaLnBrk="1" fontAlgn="base" hangingPunct="1">
        <a:spcBef>
          <a:spcPct val="20000"/>
        </a:spcBef>
        <a:spcAft>
          <a:spcPct val="0"/>
        </a:spcAft>
        <a:buClr>
          <a:schemeClr val="tx1"/>
        </a:buClr>
        <a:buNone/>
        <a:defRPr sz="1800">
          <a:solidFill>
            <a:srgbClr val="333333"/>
          </a:solidFill>
          <a:latin typeface="+mn-lt"/>
        </a:defRPr>
      </a:lvl4pPr>
      <a:lvl5pPr marL="1828800" indent="0" algn="l" rtl="0" eaLnBrk="1" fontAlgn="base" hangingPunct="1">
        <a:spcBef>
          <a:spcPct val="20000"/>
        </a:spcBef>
        <a:spcAft>
          <a:spcPct val="0"/>
        </a:spcAft>
        <a:buClr>
          <a:schemeClr val="tx1"/>
        </a:buClr>
        <a:buNone/>
        <a:defRPr sz="1800">
          <a:solidFill>
            <a:srgbClr val="333333"/>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80386" y="3104696"/>
            <a:ext cx="5387758"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Trebuchet MS" pitchFamily="34" charset="0"/>
              </a:defRPr>
            </a:lvl2pPr>
            <a:lvl3pPr algn="l" rtl="0" eaLnBrk="1" fontAlgn="base" hangingPunct="1">
              <a:spcBef>
                <a:spcPct val="0"/>
              </a:spcBef>
              <a:spcAft>
                <a:spcPct val="0"/>
              </a:spcAft>
              <a:defRPr sz="3600">
                <a:solidFill>
                  <a:schemeClr val="bg1"/>
                </a:solidFill>
                <a:latin typeface="Trebuchet MS" pitchFamily="34" charset="0"/>
              </a:defRPr>
            </a:lvl3pPr>
            <a:lvl4pPr algn="l" rtl="0" eaLnBrk="1" fontAlgn="base" hangingPunct="1">
              <a:spcBef>
                <a:spcPct val="0"/>
              </a:spcBef>
              <a:spcAft>
                <a:spcPct val="0"/>
              </a:spcAft>
              <a:defRPr sz="3600">
                <a:solidFill>
                  <a:schemeClr val="bg1"/>
                </a:solidFill>
                <a:latin typeface="Trebuchet MS" pitchFamily="34" charset="0"/>
              </a:defRPr>
            </a:lvl4pPr>
            <a:lvl5pPr algn="l" rtl="0" eaLnBrk="1" fontAlgn="base" hangingPunct="1">
              <a:spcBef>
                <a:spcPct val="0"/>
              </a:spcBef>
              <a:spcAft>
                <a:spcPct val="0"/>
              </a:spcAft>
              <a:defRPr sz="3600">
                <a:solidFill>
                  <a:schemeClr val="bg1"/>
                </a:solidFill>
                <a:latin typeface="Trebuchet MS" pitchFamily="34" charset="0"/>
              </a:defRPr>
            </a:lvl5pPr>
            <a:lvl6pPr marL="457200" algn="l" rtl="0" eaLnBrk="1" fontAlgn="base" hangingPunct="1">
              <a:spcBef>
                <a:spcPct val="0"/>
              </a:spcBef>
              <a:spcAft>
                <a:spcPct val="0"/>
              </a:spcAft>
              <a:defRPr sz="3600">
                <a:solidFill>
                  <a:schemeClr val="bg1"/>
                </a:solidFill>
                <a:latin typeface="Trebuchet MS" pitchFamily="34" charset="0"/>
              </a:defRPr>
            </a:lvl6pPr>
            <a:lvl7pPr marL="914400" algn="l" rtl="0" eaLnBrk="1" fontAlgn="base" hangingPunct="1">
              <a:spcBef>
                <a:spcPct val="0"/>
              </a:spcBef>
              <a:spcAft>
                <a:spcPct val="0"/>
              </a:spcAft>
              <a:defRPr sz="3600">
                <a:solidFill>
                  <a:schemeClr val="bg1"/>
                </a:solidFill>
                <a:latin typeface="Trebuchet MS" pitchFamily="34" charset="0"/>
              </a:defRPr>
            </a:lvl7pPr>
            <a:lvl8pPr marL="1371600" algn="l" rtl="0" eaLnBrk="1" fontAlgn="base" hangingPunct="1">
              <a:spcBef>
                <a:spcPct val="0"/>
              </a:spcBef>
              <a:spcAft>
                <a:spcPct val="0"/>
              </a:spcAft>
              <a:defRPr sz="3600">
                <a:solidFill>
                  <a:schemeClr val="bg1"/>
                </a:solidFill>
                <a:latin typeface="Trebuchet MS" pitchFamily="34" charset="0"/>
              </a:defRPr>
            </a:lvl8pPr>
            <a:lvl9pPr marL="1828800" algn="l" rtl="0" eaLnBrk="1" fontAlgn="base" hangingPunct="1">
              <a:spcBef>
                <a:spcPct val="0"/>
              </a:spcBef>
              <a:spcAft>
                <a:spcPct val="0"/>
              </a:spcAft>
              <a:defRPr sz="3600">
                <a:solidFill>
                  <a:schemeClr val="bg1"/>
                </a:solidFill>
                <a:latin typeface="Trebuchet MS" pitchFamily="34" charset="0"/>
              </a:defRPr>
            </a:lvl9pPr>
          </a:lstStyle>
          <a:p>
            <a:r>
              <a:rPr lang="en-US" kern="0" dirty="0" smtClean="0"/>
              <a:t>Primary </a:t>
            </a:r>
            <a:r>
              <a:rPr lang="en-US" kern="0" smtClean="0"/>
              <a:t>Care Specialist </a:t>
            </a:r>
            <a:r>
              <a:rPr lang="en-US" kern="0" dirty="0" smtClean="0"/>
              <a:t>Pharmacy Services</a:t>
            </a:r>
            <a:endParaRPr lang="en-US" kern="0" dirty="0"/>
          </a:p>
        </p:txBody>
      </p:sp>
      <p:sp>
        <p:nvSpPr>
          <p:cNvPr id="5" name="Subtitle 2"/>
          <p:cNvSpPr txBox="1">
            <a:spLocks/>
          </p:cNvSpPr>
          <p:nvPr/>
        </p:nvSpPr>
        <p:spPr bwMode="auto">
          <a:xfrm>
            <a:off x="4139952" y="6093296"/>
            <a:ext cx="4789818"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Font typeface="Trebuchet MS" pitchFamily="34" charset="0"/>
              <a:buNone/>
              <a:defRPr sz="1400">
                <a:solidFill>
                  <a:schemeClr val="accent6"/>
                </a:solidFill>
                <a:latin typeface="+mn-lt"/>
                <a:ea typeface="+mn-ea"/>
                <a:cs typeface="+mn-cs"/>
              </a:defRPr>
            </a:lvl1pPr>
            <a:lvl2pPr marL="457200" indent="0" algn="l" rtl="0" eaLnBrk="1" fontAlgn="base" hangingPunct="1">
              <a:spcBef>
                <a:spcPct val="20000"/>
              </a:spcBef>
              <a:spcAft>
                <a:spcPct val="0"/>
              </a:spcAft>
              <a:buClr>
                <a:schemeClr val="tx1"/>
              </a:buClr>
              <a:buNone/>
              <a:defRPr sz="1800">
                <a:solidFill>
                  <a:srgbClr val="333333"/>
                </a:solidFill>
                <a:latin typeface="+mn-lt"/>
              </a:defRPr>
            </a:lvl2pPr>
            <a:lvl3pPr marL="914400" indent="0" algn="l" rtl="0" eaLnBrk="1" fontAlgn="base" hangingPunct="1">
              <a:spcBef>
                <a:spcPct val="20000"/>
              </a:spcBef>
              <a:spcAft>
                <a:spcPct val="0"/>
              </a:spcAft>
              <a:buClr>
                <a:schemeClr val="tx1"/>
              </a:buClr>
              <a:buNone/>
              <a:defRPr sz="1800">
                <a:solidFill>
                  <a:srgbClr val="333333"/>
                </a:solidFill>
                <a:latin typeface="+mn-lt"/>
              </a:defRPr>
            </a:lvl3pPr>
            <a:lvl4pPr marL="1371600" indent="0" algn="l" rtl="0" eaLnBrk="1" fontAlgn="base" hangingPunct="1">
              <a:spcBef>
                <a:spcPct val="20000"/>
              </a:spcBef>
              <a:spcAft>
                <a:spcPct val="0"/>
              </a:spcAft>
              <a:buClr>
                <a:schemeClr val="tx1"/>
              </a:buClr>
              <a:buNone/>
              <a:defRPr sz="1800">
                <a:solidFill>
                  <a:srgbClr val="333333"/>
                </a:solidFill>
                <a:latin typeface="+mn-lt"/>
              </a:defRPr>
            </a:lvl4pPr>
            <a:lvl5pPr marL="1828800" indent="0" algn="l" rtl="0" eaLnBrk="1" fontAlgn="base" hangingPunct="1">
              <a:spcBef>
                <a:spcPct val="20000"/>
              </a:spcBef>
              <a:spcAft>
                <a:spcPct val="0"/>
              </a:spcAft>
              <a:buClr>
                <a:schemeClr val="tx1"/>
              </a:buClr>
              <a:buNone/>
              <a:defRPr sz="1800">
                <a:solidFill>
                  <a:srgbClr val="333333"/>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a:lnSpc>
                <a:spcPct val="110000"/>
              </a:lnSpc>
            </a:pPr>
            <a:r>
              <a:rPr lang="en-GB" sz="1600" b="1" kern="0" dirty="0" smtClean="0"/>
              <a:t>Carl Holvey</a:t>
            </a:r>
          </a:p>
          <a:p>
            <a:pPr>
              <a:lnSpc>
                <a:spcPct val="110000"/>
              </a:lnSpc>
            </a:pPr>
            <a:r>
              <a:rPr lang="en-GB" sz="1600" b="1" kern="0" dirty="0" smtClean="0"/>
              <a:t>Lead clinical and Deputy chief pharmacist</a:t>
            </a:r>
            <a:endParaRPr lang="en-GB" sz="1600" b="1" kern="0" dirty="0"/>
          </a:p>
        </p:txBody>
      </p:sp>
    </p:spTree>
    <p:extLst>
      <p:ext uri="{BB962C8B-B14F-4D97-AF65-F5344CB8AC3E}">
        <p14:creationId xmlns:p14="http://schemas.microsoft.com/office/powerpoint/2010/main" val="212006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do you actually do &amp; can you do it safely?</a:t>
            </a:r>
            <a:endParaRPr lang="en-GB" dirty="0"/>
          </a:p>
        </p:txBody>
      </p:sp>
      <p:sp>
        <p:nvSpPr>
          <p:cNvPr id="3" name="Subtitle 2"/>
          <p:cNvSpPr>
            <a:spLocks noGrp="1"/>
          </p:cNvSpPr>
          <p:nvPr>
            <p:ph type="subTitle" idx="1"/>
          </p:nvPr>
        </p:nvSpPr>
        <p:spPr>
          <a:xfrm>
            <a:off x="899592" y="2132856"/>
            <a:ext cx="7740000" cy="3960440"/>
          </a:xfrm>
        </p:spPr>
        <p:txBody>
          <a:bodyPr/>
          <a:lstStyle/>
          <a:p>
            <a:r>
              <a:rPr lang="en-GB" dirty="0" smtClean="0"/>
              <a:t>Full Mental state</a:t>
            </a:r>
          </a:p>
          <a:p>
            <a:r>
              <a:rPr lang="en-GB" dirty="0" smtClean="0"/>
              <a:t>Assessment of Activities of </a:t>
            </a:r>
            <a:r>
              <a:rPr lang="en-GB" dirty="0"/>
              <a:t>d</a:t>
            </a:r>
            <a:r>
              <a:rPr lang="en-GB" dirty="0" smtClean="0"/>
              <a:t>aily living </a:t>
            </a:r>
          </a:p>
          <a:p>
            <a:r>
              <a:rPr lang="en-GB" dirty="0" smtClean="0"/>
              <a:t>Sleep assessment</a:t>
            </a:r>
          </a:p>
          <a:p>
            <a:endParaRPr lang="en-GB" dirty="0" smtClean="0"/>
          </a:p>
          <a:p>
            <a:r>
              <a:rPr lang="en-GB" dirty="0" smtClean="0"/>
              <a:t>Practice </a:t>
            </a:r>
            <a:r>
              <a:rPr lang="en-GB" dirty="0"/>
              <a:t>work in 2002 at </a:t>
            </a:r>
            <a:r>
              <a:rPr lang="en-GB" dirty="0" err="1"/>
              <a:t>Adur</a:t>
            </a:r>
            <a:r>
              <a:rPr lang="en-GB" dirty="0"/>
              <a:t>, </a:t>
            </a:r>
            <a:r>
              <a:rPr lang="en-GB" dirty="0" err="1"/>
              <a:t>Arun</a:t>
            </a:r>
            <a:r>
              <a:rPr lang="en-GB" dirty="0"/>
              <a:t> &amp; Arundel </a:t>
            </a:r>
            <a:r>
              <a:rPr lang="en-GB" dirty="0" err="1"/>
              <a:t>PCG</a:t>
            </a:r>
            <a:endParaRPr lang="en-GB" dirty="0"/>
          </a:p>
          <a:p>
            <a:r>
              <a:rPr lang="en-GB" dirty="0" err="1" smtClean="0"/>
              <a:t>IPresc</a:t>
            </a:r>
            <a:r>
              <a:rPr lang="en-GB" dirty="0" smtClean="0"/>
              <a:t> at </a:t>
            </a:r>
            <a:r>
              <a:rPr lang="en-GB" dirty="0" err="1" smtClean="0"/>
              <a:t>KCL</a:t>
            </a:r>
            <a:r>
              <a:rPr lang="en-GB" dirty="0" smtClean="0"/>
              <a:t> in 2008</a:t>
            </a:r>
          </a:p>
          <a:p>
            <a:r>
              <a:rPr lang="en-GB" dirty="0" smtClean="0"/>
              <a:t>Practitioner in Old Age Psych liaison</a:t>
            </a:r>
          </a:p>
          <a:p>
            <a:r>
              <a:rPr lang="en-GB" dirty="0"/>
              <a:t>	</a:t>
            </a:r>
            <a:r>
              <a:rPr lang="en-GB" dirty="0" smtClean="0"/>
              <a:t>Rx for dementia, delirium, &amp; BPSD at </a:t>
            </a:r>
            <a:r>
              <a:rPr lang="en-GB" dirty="0" err="1" smtClean="0"/>
              <a:t>GSTT</a:t>
            </a:r>
            <a:endParaRPr lang="en-GB" dirty="0" smtClean="0"/>
          </a:p>
          <a:p>
            <a:r>
              <a:rPr lang="en-GB" dirty="0" smtClean="0"/>
              <a:t>Practitioner prescribing for </a:t>
            </a:r>
            <a:r>
              <a:rPr lang="en-GB" dirty="0" err="1" smtClean="0"/>
              <a:t>HTT</a:t>
            </a:r>
            <a:r>
              <a:rPr lang="en-GB" dirty="0" smtClean="0"/>
              <a:t> </a:t>
            </a:r>
          </a:p>
          <a:p>
            <a:endParaRPr lang="en-GB" dirty="0"/>
          </a:p>
          <a:p>
            <a:endParaRPr lang="en-GB" dirty="0"/>
          </a:p>
        </p:txBody>
      </p:sp>
    </p:spTree>
    <p:extLst>
      <p:ext uri="{BB962C8B-B14F-4D97-AF65-F5344CB8AC3E}">
        <p14:creationId xmlns:p14="http://schemas.microsoft.com/office/powerpoint/2010/main" val="265880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8229600" cy="765175"/>
          </a:xfrm>
        </p:spPr>
        <p:txBody>
          <a:bodyPr/>
          <a:lstStyle/>
          <a:p>
            <a:r>
              <a:rPr lang="en-GB" dirty="0" smtClean="0"/>
              <a:t>The </a:t>
            </a:r>
            <a:r>
              <a:rPr lang="en-GB" dirty="0" err="1" smtClean="0"/>
              <a:t>45min</a:t>
            </a:r>
            <a:r>
              <a:rPr lang="en-GB" dirty="0" smtClean="0"/>
              <a:t> assessment…..</a:t>
            </a:r>
            <a:endParaRPr lang="en-GB" dirty="0"/>
          </a:p>
        </p:txBody>
      </p:sp>
      <p:sp>
        <p:nvSpPr>
          <p:cNvPr id="3" name="Subtitle 2"/>
          <p:cNvSpPr>
            <a:spLocks noGrp="1"/>
          </p:cNvSpPr>
          <p:nvPr>
            <p:ph type="subTitle" idx="1"/>
          </p:nvPr>
        </p:nvSpPr>
        <p:spPr>
          <a:xfrm>
            <a:off x="827584" y="476672"/>
            <a:ext cx="7920880" cy="4608512"/>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The discussion…CBT, motivational interviewing, cycle of change &amp;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Find the hooks</a:t>
            </a:r>
          </a:p>
          <a:p>
            <a:pPr marL="742950" lvl="1" indent="-285750" algn="l">
              <a:buFont typeface="Arial" panose="020B0604020202020204" pitchFamily="34" charset="0"/>
              <a:buChar char="•"/>
            </a:pPr>
            <a:r>
              <a:rPr lang="en-GB" dirty="0" smtClean="0"/>
              <a:t>Your </a:t>
            </a:r>
            <a:r>
              <a:rPr lang="en-GB" dirty="0"/>
              <a:t>notes don’t tell me much about how you came to be on it can you tell me about it</a:t>
            </a:r>
            <a:r>
              <a:rPr lang="en-GB" dirty="0" smtClean="0"/>
              <a:t>?</a:t>
            </a:r>
          </a:p>
          <a:p>
            <a:pPr marL="742950" lvl="1" indent="-285750" algn="l">
              <a:buFont typeface="Arial" panose="020B0604020202020204" pitchFamily="34" charset="0"/>
              <a:buChar char="•"/>
            </a:pPr>
            <a:r>
              <a:rPr lang="en-GB" dirty="0" smtClean="0"/>
              <a:t>So you fall asleep within </a:t>
            </a:r>
            <a:r>
              <a:rPr lang="en-GB" dirty="0" err="1" smtClean="0"/>
              <a:t>10mins</a:t>
            </a:r>
            <a:r>
              <a:rPr lang="en-GB" dirty="0" smtClean="0"/>
              <a:t> of taking…</a:t>
            </a:r>
          </a:p>
          <a:p>
            <a:pPr marL="742950" lvl="1" indent="-285750" algn="l">
              <a:buFont typeface="Arial" panose="020B0604020202020204" pitchFamily="34" charset="0"/>
              <a:buChar char="•"/>
            </a:pPr>
            <a:r>
              <a:rPr lang="en-GB" dirty="0" smtClean="0"/>
              <a:t>So, you lived for </a:t>
            </a:r>
            <a:r>
              <a:rPr lang="en-GB" dirty="0" err="1"/>
              <a:t>4</a:t>
            </a:r>
            <a:r>
              <a:rPr lang="en-GB" dirty="0" err="1" smtClean="0"/>
              <a:t>0yrs</a:t>
            </a:r>
            <a:r>
              <a:rPr lang="en-GB" dirty="0" smtClean="0"/>
              <a:t> without sedatives for sleep, what is it that makes you need them now…</a:t>
            </a:r>
          </a:p>
          <a:p>
            <a:pPr marL="742950" lvl="1" indent="-285750" algn="l">
              <a:buFont typeface="Arial" panose="020B0604020202020204" pitchFamily="34" charset="0"/>
              <a:buChar char="•"/>
            </a:pPr>
            <a:r>
              <a:rPr lang="en-GB" dirty="0" smtClean="0"/>
              <a:t>You’re worried about falling and have had some close shaves recently…</a:t>
            </a:r>
          </a:p>
        </p:txBody>
      </p:sp>
    </p:spTree>
    <p:extLst>
      <p:ext uri="{BB962C8B-B14F-4D97-AF65-F5344CB8AC3E}">
        <p14:creationId xmlns:p14="http://schemas.microsoft.com/office/powerpoint/2010/main" val="300328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Dave….	</a:t>
            </a:r>
            <a:endParaRPr lang="en-GB" dirty="0"/>
          </a:p>
        </p:txBody>
      </p:sp>
      <p:sp>
        <p:nvSpPr>
          <p:cNvPr id="3" name="Subtitle 2"/>
          <p:cNvSpPr>
            <a:spLocks noGrp="1"/>
          </p:cNvSpPr>
          <p:nvPr>
            <p:ph type="subTitle" idx="1"/>
          </p:nvPr>
        </p:nvSpPr>
        <p:spPr>
          <a:xfrm>
            <a:off x="899592" y="2132856"/>
            <a:ext cx="7740000" cy="3456384"/>
          </a:xfrm>
        </p:spPr>
        <p:txBody>
          <a:bodyPr/>
          <a:lstStyle/>
          <a:p>
            <a:r>
              <a:rPr lang="en-GB" dirty="0" smtClean="0"/>
              <a:t>Enjoyed sex and drinking….had a partner.</a:t>
            </a:r>
          </a:p>
          <a:p>
            <a:endParaRPr lang="en-GB" dirty="0" smtClean="0"/>
          </a:p>
          <a:p>
            <a:r>
              <a:rPr lang="en-GB" dirty="0" smtClean="0"/>
              <a:t>Felt sleeping in the morning</a:t>
            </a:r>
          </a:p>
          <a:p>
            <a:endParaRPr lang="en-GB" dirty="0" smtClean="0"/>
          </a:p>
          <a:p>
            <a:r>
              <a:rPr lang="en-GB" dirty="0" smtClean="0"/>
              <a:t>No signs of mental illness, no flash backs of the deaths since his </a:t>
            </a:r>
            <a:r>
              <a:rPr lang="en-GB" dirty="0" err="1" smtClean="0"/>
              <a:t>40’s</a:t>
            </a:r>
            <a:endParaRPr lang="en-GB" dirty="0" smtClean="0"/>
          </a:p>
          <a:p>
            <a:endParaRPr lang="en-GB" dirty="0"/>
          </a:p>
          <a:p>
            <a:r>
              <a:rPr lang="en-GB" dirty="0" err="1" smtClean="0"/>
              <a:t>MSE</a:t>
            </a:r>
            <a:r>
              <a:rPr lang="en-GB" dirty="0" smtClean="0"/>
              <a:t> –NAD</a:t>
            </a:r>
          </a:p>
          <a:p>
            <a:endParaRPr lang="en-GB" dirty="0"/>
          </a:p>
          <a:p>
            <a:r>
              <a:rPr lang="en-GB" dirty="0" smtClean="0"/>
              <a:t>Risk –withdrawal</a:t>
            </a:r>
          </a:p>
        </p:txBody>
      </p:sp>
    </p:spTree>
    <p:extLst>
      <p:ext uri="{BB962C8B-B14F-4D97-AF65-F5344CB8AC3E}">
        <p14:creationId xmlns:p14="http://schemas.microsoft.com/office/powerpoint/2010/main" val="16742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96752"/>
            <a:ext cx="8229600" cy="765175"/>
          </a:xfrm>
        </p:spPr>
        <p:txBody>
          <a:bodyPr/>
          <a:lstStyle/>
          <a:p>
            <a:r>
              <a:rPr lang="en-GB" dirty="0" smtClean="0"/>
              <a:t>The Risks…</a:t>
            </a:r>
            <a:r>
              <a:rPr lang="en-GB" dirty="0"/>
              <a:t/>
            </a:r>
            <a:br>
              <a:rPr lang="en-GB" dirty="0"/>
            </a:b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a:t>Switching meds for chronic illness</a:t>
            </a:r>
            <a:r>
              <a:rPr lang="en-GB" dirty="0">
                <a:solidFill>
                  <a:srgbClr val="FF0000"/>
                </a:solidFill>
              </a:rPr>
              <a:t> X</a:t>
            </a:r>
          </a:p>
          <a:p>
            <a:pPr marL="342900" indent="-342900">
              <a:buFont typeface="Arial" panose="020B0604020202020204" pitchFamily="34" charset="0"/>
              <a:buChar char="•"/>
            </a:pPr>
            <a:r>
              <a:rPr lang="en-GB" dirty="0">
                <a:solidFill>
                  <a:schemeClr val="accent6"/>
                </a:solidFill>
              </a:rPr>
              <a:t>Refer (?</a:t>
            </a:r>
            <a:r>
              <a:rPr lang="en-GB" dirty="0" err="1">
                <a:solidFill>
                  <a:schemeClr val="accent6"/>
                </a:solidFill>
              </a:rPr>
              <a:t>PDD</a:t>
            </a:r>
            <a:r>
              <a:rPr lang="en-GB" dirty="0">
                <a:solidFill>
                  <a:schemeClr val="accent6"/>
                </a:solidFill>
              </a:rPr>
              <a:t>, </a:t>
            </a:r>
            <a:r>
              <a:rPr lang="en-GB" dirty="0" smtClean="0">
                <a:solidFill>
                  <a:schemeClr val="accent6"/>
                </a:solidFill>
              </a:rPr>
              <a:t>tinnitus, urology)  </a:t>
            </a:r>
            <a:r>
              <a:rPr lang="en-GB" dirty="0">
                <a:solidFill>
                  <a:schemeClr val="accent6"/>
                </a:solidFill>
              </a:rPr>
              <a:t>or treat </a:t>
            </a:r>
          </a:p>
          <a:p>
            <a:pPr marL="342900" indent="-342900">
              <a:buFont typeface="Arial" panose="020B0604020202020204" pitchFamily="34" charset="0"/>
              <a:buChar char="•"/>
            </a:pPr>
            <a:r>
              <a:rPr lang="en-GB" dirty="0">
                <a:solidFill>
                  <a:schemeClr val="accent6"/>
                </a:solidFill>
              </a:rPr>
              <a:t>Suicidality</a:t>
            </a:r>
          </a:p>
          <a:p>
            <a:pPr marL="342900" indent="-342900">
              <a:buFont typeface="Arial" panose="020B0604020202020204" pitchFamily="34" charset="0"/>
              <a:buChar char="•"/>
            </a:pPr>
            <a:r>
              <a:rPr lang="en-GB" dirty="0">
                <a:solidFill>
                  <a:schemeClr val="accent6"/>
                </a:solidFill>
              </a:rPr>
              <a:t>Emergency contacts </a:t>
            </a:r>
          </a:p>
          <a:p>
            <a:pPr marL="342900" indent="-342900">
              <a:buFont typeface="Arial" panose="020B0604020202020204" pitchFamily="34" charset="0"/>
              <a:buChar char="•"/>
            </a:pPr>
            <a:r>
              <a:rPr lang="en-GB" dirty="0">
                <a:solidFill>
                  <a:schemeClr val="accent6"/>
                </a:solidFill>
              </a:rPr>
              <a:t>Personal indemnity</a:t>
            </a:r>
          </a:p>
          <a:p>
            <a:endParaRPr lang="en-GB" dirty="0"/>
          </a:p>
        </p:txBody>
      </p:sp>
    </p:spTree>
    <p:extLst>
      <p:ext uri="{BB962C8B-B14F-4D97-AF65-F5344CB8AC3E}">
        <p14:creationId xmlns:p14="http://schemas.microsoft.com/office/powerpoint/2010/main" val="181947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from one practice…..</a:t>
            </a:r>
            <a:endParaRPr lang="en-GB" dirty="0"/>
          </a:p>
        </p:txBody>
      </p:sp>
      <p:sp>
        <p:nvSpPr>
          <p:cNvPr id="7" name="TextBox 6"/>
          <p:cNvSpPr txBox="1"/>
          <p:nvPr/>
        </p:nvSpPr>
        <p:spPr>
          <a:xfrm>
            <a:off x="910506" y="1988840"/>
            <a:ext cx="7981478" cy="5139869"/>
          </a:xfrm>
          <a:prstGeom prst="rect">
            <a:avLst/>
          </a:prstGeom>
          <a:noFill/>
        </p:spPr>
        <p:txBody>
          <a:bodyPr wrap="square" rtlCol="0">
            <a:spAutoFit/>
          </a:bodyPr>
          <a:lstStyle/>
          <a:p>
            <a:pPr marL="457200" indent="-457200" fontAlgn="base">
              <a:spcBef>
                <a:spcPct val="0"/>
              </a:spcBef>
              <a:spcAft>
                <a:spcPct val="0"/>
              </a:spcAft>
              <a:buFont typeface="Arial" panose="020B0604020202020204" pitchFamily="34" charset="0"/>
              <a:buChar char="•"/>
            </a:pPr>
            <a:r>
              <a:rPr lang="en-GB" sz="2400" dirty="0" smtClean="0">
                <a:solidFill>
                  <a:srgbClr val="FF0000"/>
                </a:solidFill>
              </a:rPr>
              <a:t>68% stopped/ reduced</a:t>
            </a:r>
          </a:p>
          <a:p>
            <a:pPr marL="457200" indent="-457200" fontAlgn="base">
              <a:spcBef>
                <a:spcPct val="0"/>
              </a:spcBef>
              <a:spcAft>
                <a:spcPct val="0"/>
              </a:spcAft>
              <a:buFont typeface="Arial" panose="020B0604020202020204" pitchFamily="34" charset="0"/>
              <a:buChar char="•"/>
            </a:pPr>
            <a:r>
              <a:rPr lang="en-GB" sz="2400" dirty="0" smtClean="0">
                <a:solidFill>
                  <a:srgbClr val="FF0000"/>
                </a:solidFill>
              </a:rPr>
              <a:t>15 years on average </a:t>
            </a:r>
            <a:r>
              <a:rPr lang="en-GB" sz="2400" dirty="0" smtClean="0">
                <a:solidFill>
                  <a:schemeClr val="accent6"/>
                </a:solidFill>
              </a:rPr>
              <a:t>taking the medicines</a:t>
            </a:r>
          </a:p>
          <a:p>
            <a:pPr marL="457200" indent="-457200" fontAlgn="base">
              <a:spcBef>
                <a:spcPct val="0"/>
              </a:spcBef>
              <a:spcAft>
                <a:spcPct val="0"/>
              </a:spcAft>
              <a:buFont typeface="Arial" panose="020B0604020202020204" pitchFamily="34" charset="0"/>
              <a:buChar char="•"/>
            </a:pPr>
            <a:r>
              <a:rPr lang="en-GB" sz="2400" dirty="0" smtClean="0">
                <a:solidFill>
                  <a:srgbClr val="FF0000"/>
                </a:solidFill>
              </a:rPr>
              <a:t>238 years </a:t>
            </a:r>
            <a:r>
              <a:rPr lang="en-GB" sz="2400" dirty="0" smtClean="0">
                <a:solidFill>
                  <a:schemeClr val="accent6"/>
                </a:solidFill>
              </a:rPr>
              <a:t>talking the medicines</a:t>
            </a:r>
          </a:p>
          <a:p>
            <a:pPr marL="457200" indent="-457200" fontAlgn="base">
              <a:spcBef>
                <a:spcPct val="0"/>
              </a:spcBef>
              <a:spcAft>
                <a:spcPct val="0"/>
              </a:spcAft>
              <a:buFont typeface="Arial" panose="020B0604020202020204" pitchFamily="34" charset="0"/>
              <a:buChar char="•"/>
            </a:pPr>
            <a:r>
              <a:rPr lang="en-GB" sz="2400" dirty="0" smtClean="0">
                <a:solidFill>
                  <a:schemeClr val="accent6"/>
                </a:solidFill>
              </a:rPr>
              <a:t>Likely to have </a:t>
            </a:r>
            <a:r>
              <a:rPr lang="en-GB" sz="2400" dirty="0" smtClean="0">
                <a:solidFill>
                  <a:srgbClr val="FF0000"/>
                </a:solidFill>
              </a:rPr>
              <a:t>saved 6.2 falls and 6 referrals</a:t>
            </a:r>
          </a:p>
          <a:p>
            <a:pPr marL="914400" lvl="1" indent="-457200" fontAlgn="base">
              <a:spcBef>
                <a:spcPct val="0"/>
              </a:spcBef>
              <a:spcAft>
                <a:spcPct val="0"/>
              </a:spcAft>
              <a:buFont typeface="Arial" panose="020B0604020202020204" pitchFamily="34" charset="0"/>
              <a:buChar char="•"/>
            </a:pPr>
            <a:r>
              <a:rPr lang="en-GB" sz="2400" dirty="0" smtClean="0">
                <a:solidFill>
                  <a:srgbClr val="FF0000"/>
                </a:solidFill>
              </a:rPr>
              <a:t>£</a:t>
            </a:r>
            <a:r>
              <a:rPr lang="en-GB" sz="2400" dirty="0" err="1" smtClean="0">
                <a:solidFill>
                  <a:srgbClr val="FF0000"/>
                </a:solidFill>
              </a:rPr>
              <a:t>160K</a:t>
            </a:r>
            <a:r>
              <a:rPr lang="en-GB" sz="2400" dirty="0" smtClean="0">
                <a:solidFill>
                  <a:srgbClr val="FF0000"/>
                </a:solidFill>
              </a:rPr>
              <a:t> and £</a:t>
            </a:r>
            <a:r>
              <a:rPr lang="en-GB" sz="2400" dirty="0" err="1" smtClean="0">
                <a:solidFill>
                  <a:srgbClr val="FF0000"/>
                </a:solidFill>
              </a:rPr>
              <a:t>45K</a:t>
            </a:r>
            <a:endParaRPr lang="en-GB" sz="2400" dirty="0" smtClean="0">
              <a:solidFill>
                <a:srgbClr val="FF0000"/>
              </a:solidFill>
            </a:endParaRPr>
          </a:p>
          <a:p>
            <a:pPr marL="457200" indent="-457200" fontAlgn="base">
              <a:spcBef>
                <a:spcPct val="0"/>
              </a:spcBef>
              <a:spcAft>
                <a:spcPct val="0"/>
              </a:spcAft>
              <a:buFont typeface="Arial" panose="020B0604020202020204" pitchFamily="34" charset="0"/>
              <a:buChar char="•"/>
            </a:pPr>
            <a:r>
              <a:rPr lang="en-GB" sz="2400" dirty="0" smtClean="0">
                <a:solidFill>
                  <a:schemeClr val="accent6"/>
                </a:solidFill>
              </a:rPr>
              <a:t>0 of 6 patients taking lithium, level in the past 6 months</a:t>
            </a:r>
          </a:p>
          <a:p>
            <a:pPr fontAlgn="base">
              <a:spcBef>
                <a:spcPct val="0"/>
              </a:spcBef>
              <a:spcAft>
                <a:spcPct val="0"/>
              </a:spcAft>
            </a:pPr>
            <a:endParaRPr lang="en-GB" sz="2400" dirty="0" smtClean="0">
              <a:solidFill>
                <a:schemeClr val="accent6"/>
              </a:solidFill>
            </a:endParaRPr>
          </a:p>
          <a:p>
            <a:pPr marL="457200" indent="-457200" fontAlgn="base">
              <a:spcBef>
                <a:spcPct val="0"/>
              </a:spcBef>
              <a:spcAft>
                <a:spcPct val="0"/>
              </a:spcAft>
              <a:buFont typeface="Arial" panose="020B0604020202020204" pitchFamily="34" charset="0"/>
              <a:buChar char="•"/>
            </a:pPr>
            <a:r>
              <a:rPr lang="en-GB" sz="2400" dirty="0" smtClean="0">
                <a:solidFill>
                  <a:schemeClr val="accent6"/>
                </a:solidFill>
              </a:rPr>
              <a:t>Feedback</a:t>
            </a:r>
            <a:endParaRPr lang="en-GB" sz="2400" dirty="0">
              <a:solidFill>
                <a:schemeClr val="accent6"/>
              </a:solidFill>
            </a:endParaRPr>
          </a:p>
          <a:p>
            <a:pPr marL="914400" lvl="1" indent="-457200" fontAlgn="base">
              <a:spcBef>
                <a:spcPct val="0"/>
              </a:spcBef>
              <a:spcAft>
                <a:spcPct val="0"/>
              </a:spcAft>
              <a:buFont typeface="Arial" panose="020B0604020202020204" pitchFamily="34" charset="0"/>
              <a:buChar char="•"/>
            </a:pPr>
            <a:r>
              <a:rPr lang="en-GB" sz="2400" dirty="0" smtClean="0">
                <a:solidFill>
                  <a:schemeClr val="accent6"/>
                </a:solidFill>
              </a:rPr>
              <a:t>‘no one ever told me they were addictive’</a:t>
            </a:r>
          </a:p>
          <a:p>
            <a:pPr marL="914400" lvl="1" indent="-457200" fontAlgn="base">
              <a:spcBef>
                <a:spcPct val="0"/>
              </a:spcBef>
              <a:spcAft>
                <a:spcPct val="0"/>
              </a:spcAft>
              <a:buFont typeface="Arial" panose="020B0604020202020204" pitchFamily="34" charset="0"/>
              <a:buChar char="•"/>
            </a:pPr>
            <a:r>
              <a:rPr lang="en-GB" sz="2400" dirty="0" smtClean="0">
                <a:solidFill>
                  <a:schemeClr val="accent6"/>
                </a:solidFill>
              </a:rPr>
              <a:t>‘It’s been seem less’</a:t>
            </a:r>
          </a:p>
          <a:p>
            <a:pPr marL="914400" lvl="1" indent="-457200" fontAlgn="base">
              <a:spcBef>
                <a:spcPct val="0"/>
              </a:spcBef>
              <a:spcAft>
                <a:spcPct val="0"/>
              </a:spcAft>
              <a:buFont typeface="Arial" panose="020B0604020202020204" pitchFamily="34" charset="0"/>
              <a:buChar char="•"/>
            </a:pPr>
            <a:r>
              <a:rPr lang="en-GB" sz="2400" dirty="0" smtClean="0">
                <a:solidFill>
                  <a:schemeClr val="accent6"/>
                </a:solidFill>
              </a:rPr>
              <a:t>‘hot news from my hot bed’</a:t>
            </a:r>
          </a:p>
          <a:p>
            <a:pPr marL="914400" lvl="1" indent="-457200" fontAlgn="base">
              <a:spcBef>
                <a:spcPct val="0"/>
              </a:spcBef>
              <a:spcAft>
                <a:spcPct val="0"/>
              </a:spcAft>
              <a:buFont typeface="Arial" panose="020B0604020202020204" pitchFamily="34" charset="0"/>
              <a:buChar char="•"/>
            </a:pPr>
            <a:r>
              <a:rPr lang="en-GB" sz="2400" dirty="0" smtClean="0">
                <a:solidFill>
                  <a:schemeClr val="accent6"/>
                </a:solidFill>
              </a:rPr>
              <a:t>‘If we’re doing it together, I’ll try’</a:t>
            </a:r>
          </a:p>
          <a:p>
            <a:pPr marL="457200" indent="-457200" fontAlgn="base">
              <a:spcBef>
                <a:spcPct val="0"/>
              </a:spcBef>
              <a:spcAft>
                <a:spcPct val="0"/>
              </a:spcAft>
              <a:buFont typeface="Arial" panose="020B0604020202020204" pitchFamily="34" charset="0"/>
              <a:buChar char="•"/>
            </a:pPr>
            <a:endParaRPr lang="en-GB" sz="1600" dirty="0">
              <a:solidFill>
                <a:srgbClr val="000000"/>
              </a:solidFill>
            </a:endParaRPr>
          </a:p>
        </p:txBody>
      </p:sp>
    </p:spTree>
    <p:extLst>
      <p:ext uri="{BB962C8B-B14F-4D97-AF65-F5344CB8AC3E}">
        <p14:creationId xmlns:p14="http://schemas.microsoft.com/office/powerpoint/2010/main" val="298342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312955">
            <a:off x="7260645" y="830646"/>
            <a:ext cx="1541933" cy="207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54982">
            <a:off x="5854712" y="763478"/>
            <a:ext cx="1746067" cy="221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sz="3600" b="1" dirty="0" err="1" smtClean="0"/>
              <a:t>ScriptSwitch</a:t>
            </a:r>
            <a:r>
              <a:rPr lang="en-GB" sz="3600" b="1" dirty="0" smtClean="0"/>
              <a:t> &amp; Primary &amp; Acute Care Rx review</a:t>
            </a:r>
            <a:endParaRPr lang="en-GB" sz="3600" b="1" dirty="0"/>
          </a:p>
        </p:txBody>
      </p:sp>
      <p:sp>
        <p:nvSpPr>
          <p:cNvPr id="3" name="Subtitle 2"/>
          <p:cNvSpPr>
            <a:spLocks noGrp="1"/>
          </p:cNvSpPr>
          <p:nvPr>
            <p:ph type="subTitle" idx="1"/>
          </p:nvPr>
        </p:nvSpPr>
        <p:spPr>
          <a:xfrm>
            <a:off x="899592" y="2492896"/>
            <a:ext cx="7740000" cy="4248472"/>
          </a:xfrm>
        </p:spPr>
        <p:txBody>
          <a:bodyPr/>
          <a:lstStyle/>
          <a:p>
            <a:r>
              <a:rPr lang="en-GB" dirty="0" smtClean="0"/>
              <a:t>Sector wide and </a:t>
            </a:r>
            <a:r>
              <a:rPr lang="en-GB" dirty="0" err="1" smtClean="0"/>
              <a:t>MHT</a:t>
            </a:r>
            <a:r>
              <a:rPr lang="en-GB" dirty="0" smtClean="0"/>
              <a:t> led changes in prescribing </a:t>
            </a:r>
          </a:p>
          <a:p>
            <a:endParaRPr lang="en-GB" dirty="0" smtClean="0"/>
          </a:p>
          <a:p>
            <a:r>
              <a:rPr lang="en-GB" dirty="0"/>
              <a:t>	</a:t>
            </a:r>
            <a:r>
              <a:rPr lang="en-GB" dirty="0" smtClean="0"/>
              <a:t>		CCG lead commissioners in MH</a:t>
            </a:r>
          </a:p>
          <a:p>
            <a:endParaRPr lang="en-GB" dirty="0"/>
          </a:p>
          <a:p>
            <a:r>
              <a:rPr lang="en-GB" dirty="0" smtClean="0"/>
              <a:t>			Whole systems approach to NHS 			spend and quality improvement</a:t>
            </a:r>
          </a:p>
          <a:p>
            <a:endParaRPr lang="en-GB" dirty="0"/>
          </a:p>
          <a:p>
            <a:r>
              <a:rPr lang="en-GB" dirty="0" smtClean="0"/>
              <a:t>Process and support for all sectors to implement the formulary and quality improvement projects.</a:t>
            </a:r>
            <a:endParaRPr lang="en-GB"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72" y="3119027"/>
            <a:ext cx="371654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72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Dave….</a:t>
            </a:r>
            <a:endParaRPr lang="en-GB" dirty="0"/>
          </a:p>
        </p:txBody>
      </p:sp>
      <p:sp>
        <p:nvSpPr>
          <p:cNvPr id="3" name="Subtitle 2"/>
          <p:cNvSpPr>
            <a:spLocks noGrp="1"/>
          </p:cNvSpPr>
          <p:nvPr>
            <p:ph type="subTitle" idx="1"/>
          </p:nvPr>
        </p:nvSpPr>
        <p:spPr>
          <a:xfrm>
            <a:off x="899592" y="2420888"/>
            <a:ext cx="7740000" cy="2160240"/>
          </a:xfrm>
        </p:spPr>
        <p:txBody>
          <a:bodyPr/>
          <a:lstStyle/>
          <a:p>
            <a:r>
              <a:rPr lang="en-GB" dirty="0" smtClean="0"/>
              <a:t>Was costing ~170 quid per month…</a:t>
            </a:r>
          </a:p>
          <a:p>
            <a:endParaRPr lang="en-GB" dirty="0"/>
          </a:p>
          <a:p>
            <a:r>
              <a:rPr lang="en-GB" dirty="0" smtClean="0"/>
              <a:t>	….not to mention the 100,000 he cost the NHS to care for him after his falls and accidents</a:t>
            </a:r>
            <a:endParaRPr lang="en-GB" dirty="0"/>
          </a:p>
        </p:txBody>
      </p:sp>
    </p:spTree>
    <p:extLst>
      <p:ext uri="{BB962C8B-B14F-4D97-AF65-F5344CB8AC3E}">
        <p14:creationId xmlns:p14="http://schemas.microsoft.com/office/powerpoint/2010/main" val="2243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899592" y="659687"/>
            <a:ext cx="77048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800" i="0" u="none" strike="noStrike" cap="none" normalizeH="0" baseline="0" dirty="0" smtClean="0">
                <a:ln>
                  <a:noFill/>
                </a:ln>
                <a:solidFill>
                  <a:srgbClr val="00B0F0"/>
                </a:solidFill>
                <a:effectLst/>
                <a:latin typeface="Arial" pitchFamily="34" charset="0"/>
                <a:ea typeface="Calibri" pitchFamily="34" charset="0"/>
                <a:cs typeface="Arial" pitchFamily="34" charset="0"/>
              </a:rPr>
              <a:t>Virtual Commission Support Advisory Service</a:t>
            </a:r>
            <a:endParaRPr kumimoji="0" lang="en-GB" altLang="en-US" sz="1600" i="0" u="none" strike="noStrike" cap="none" normalizeH="0" baseline="0" dirty="0" smtClean="0">
              <a:ln>
                <a:noFill/>
              </a:ln>
              <a:solidFill>
                <a:srgbClr val="00B0F0"/>
              </a:solidFill>
              <a:effectLst/>
              <a:latin typeface="Arial" pitchFamily="34" charset="0"/>
              <a:cs typeface="Arial" pitchFamily="34" charset="0"/>
            </a:endParaRPr>
          </a:p>
        </p:txBody>
      </p:sp>
      <p:graphicFrame>
        <p:nvGraphicFramePr>
          <p:cNvPr id="6" name="Diagram 5"/>
          <p:cNvGraphicFramePr/>
          <p:nvPr>
            <p:extLst>
              <p:ext uri="{D42A27DB-BD31-4B8C-83A1-F6EECF244321}">
                <p14:modId xmlns:p14="http://schemas.microsoft.com/office/powerpoint/2010/main" val="3023783621"/>
              </p:ext>
            </p:extLst>
          </p:nvPr>
        </p:nvGraphicFramePr>
        <p:xfrm>
          <a:off x="1259632" y="1340768"/>
          <a:ext cx="6948264" cy="42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ChangeArrowheads="1"/>
          </p:cNvSpPr>
          <p:nvPr/>
        </p:nvSpPr>
        <p:spPr bwMode="auto">
          <a:xfrm>
            <a:off x="1835696" y="5589240"/>
            <a:ext cx="6904454"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accent6"/>
                </a:solidFill>
                <a:effectLst/>
                <a:latin typeface="Arial" pitchFamily="34" charset="0"/>
                <a:ea typeface="Calibri" pitchFamily="34" charset="0"/>
                <a:cs typeface="Arial" pitchFamily="34" charset="0"/>
              </a:rPr>
              <a:t>Suggested clinical interventions practices should seek advice on:</a:t>
            </a:r>
            <a:endParaRPr kumimoji="0" lang="en-GB" altLang="en-US" sz="1000" b="0" i="0" u="none" strike="noStrike" cap="none" normalizeH="0" baseline="0" dirty="0" smtClean="0">
              <a:ln>
                <a:noFill/>
              </a:ln>
              <a:solidFill>
                <a:schemeClr val="accent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Switching </a:t>
            </a:r>
            <a:r>
              <a:rPr kumimoji="0" lang="en-GB" altLang="en-US" sz="1200" b="0" i="0" u="none" strike="noStrike" cap="none" normalizeH="0" baseline="0" dirty="0" err="1" smtClean="0">
                <a:ln>
                  <a:noFill/>
                </a:ln>
                <a:solidFill>
                  <a:schemeClr val="accent6"/>
                </a:solidFill>
                <a:effectLst/>
                <a:latin typeface="Arial" pitchFamily="34" charset="0"/>
                <a:ea typeface="Calibri" pitchFamily="34" charset="0"/>
                <a:cs typeface="Arial" pitchFamily="34" charset="0"/>
              </a:rPr>
              <a:t>dosulepin</a:t>
            </a: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 </a:t>
            </a:r>
            <a:r>
              <a:rPr kumimoji="0" lang="en-GB" altLang="en-US" sz="1200" b="0" i="0" u="none" strike="noStrike" cap="none" normalizeH="0" baseline="0" dirty="0" err="1" smtClean="0">
                <a:ln>
                  <a:noFill/>
                </a:ln>
                <a:solidFill>
                  <a:schemeClr val="accent6"/>
                </a:solidFill>
                <a:effectLst/>
                <a:latin typeface="Arial" pitchFamily="34" charset="0"/>
                <a:ea typeface="Calibri" pitchFamily="34" charset="0"/>
                <a:cs typeface="Arial" pitchFamily="34" charset="0"/>
              </a:rPr>
              <a:t>Pericyazine</a:t>
            </a: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 promazine &amp; perphenazine.</a:t>
            </a:r>
            <a:endParaRPr kumimoji="0" lang="en-GB" altLang="en-US" sz="1000" b="0" i="0" u="none" strike="noStrike" cap="none" normalizeH="0" baseline="0" dirty="0" smtClean="0">
              <a:ln>
                <a:noFill/>
              </a:ln>
              <a:solidFill>
                <a:schemeClr val="accent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Switching high dose:  Temazepam (&gt;20mg/day), </a:t>
            </a:r>
            <a:r>
              <a:rPr kumimoji="0" lang="en-GB" altLang="en-US" sz="1200" b="0" i="0" u="none" strike="noStrike" cap="none" normalizeH="0" baseline="0" dirty="0" err="1" smtClean="0">
                <a:ln>
                  <a:noFill/>
                </a:ln>
                <a:solidFill>
                  <a:schemeClr val="accent6"/>
                </a:solidFill>
                <a:effectLst/>
                <a:latin typeface="Arial" pitchFamily="34" charset="0"/>
                <a:ea typeface="Calibri" pitchFamily="34" charset="0"/>
                <a:cs typeface="Arial" pitchFamily="34" charset="0"/>
              </a:rPr>
              <a:t>lorpazoplam</a:t>
            </a: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 or </a:t>
            </a:r>
            <a:r>
              <a:rPr kumimoji="0" lang="en-GB" altLang="en-US" sz="1200" b="0" i="0" u="none" strike="noStrike" cap="none" normalizeH="0" baseline="0" dirty="0" err="1" smtClean="0">
                <a:ln>
                  <a:noFill/>
                </a:ln>
                <a:solidFill>
                  <a:schemeClr val="accent6"/>
                </a:solidFill>
                <a:effectLst/>
                <a:latin typeface="Arial" pitchFamily="34" charset="0"/>
                <a:ea typeface="Calibri" pitchFamily="34" charset="0"/>
                <a:cs typeface="Arial" pitchFamily="34" charset="0"/>
              </a:rPr>
              <a:t>lormetazepam</a:t>
            </a: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 (&gt;</a:t>
            </a:r>
            <a:r>
              <a:rPr kumimoji="0" lang="en-GB" altLang="en-US" sz="1200" b="0" i="0" u="none" strike="noStrike" cap="none" normalizeH="0" baseline="0" dirty="0" err="1" smtClean="0">
                <a:ln>
                  <a:noFill/>
                </a:ln>
                <a:solidFill>
                  <a:schemeClr val="accent6"/>
                </a:solidFill>
                <a:effectLst/>
                <a:latin typeface="Arial" pitchFamily="34" charset="0"/>
                <a:ea typeface="Calibri" pitchFamily="34" charset="0"/>
                <a:cs typeface="Arial" pitchFamily="34" charset="0"/>
              </a:rPr>
              <a:t>4mg</a:t>
            </a: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/day)</a:t>
            </a:r>
            <a:endParaRPr kumimoji="0" lang="en-GB" altLang="en-US" sz="1000" b="0" i="0" u="none" strike="noStrike" cap="none" normalizeH="0" baseline="0" dirty="0" smtClean="0">
              <a:ln>
                <a:noFill/>
              </a:ln>
              <a:solidFill>
                <a:schemeClr val="accent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Switching barbiturates.</a:t>
            </a:r>
            <a:endParaRPr kumimoji="0" lang="en-GB" altLang="en-US" sz="1000" b="0" i="0" u="none" strike="noStrike" cap="none" normalizeH="0" baseline="0" dirty="0" smtClean="0">
              <a:ln>
                <a:noFill/>
              </a:ln>
              <a:solidFill>
                <a:schemeClr val="accent6"/>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dirty="0" smtClean="0">
                <a:ln>
                  <a:noFill/>
                </a:ln>
                <a:solidFill>
                  <a:schemeClr val="accent6"/>
                </a:solidFill>
                <a:effectLst/>
                <a:latin typeface="Arial" pitchFamily="34" charset="0"/>
                <a:ea typeface="Calibri" pitchFamily="34" charset="0"/>
                <a:cs typeface="Arial" pitchFamily="34" charset="0"/>
              </a:rPr>
              <a:t>Switches that have not previously been done by practices that they are not confident to undertake.</a:t>
            </a:r>
            <a:endParaRPr kumimoji="0" lang="en-GB" altLang="en-US" sz="2000" b="0" i="0" u="none" strike="noStrike" cap="none" normalizeH="0" baseline="0" dirty="0" smtClean="0">
              <a:ln>
                <a:noFill/>
              </a:ln>
              <a:solidFill>
                <a:schemeClr val="accent6"/>
              </a:solidFill>
              <a:effectLst/>
              <a:latin typeface="Arial" pitchFamily="34" charset="0"/>
              <a:cs typeface="Arial" pitchFamily="34" charset="0"/>
            </a:endParaRPr>
          </a:p>
        </p:txBody>
      </p:sp>
    </p:spTree>
    <p:extLst>
      <p:ext uri="{BB962C8B-B14F-4D97-AF65-F5344CB8AC3E}">
        <p14:creationId xmlns:p14="http://schemas.microsoft.com/office/powerpoint/2010/main" val="36672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who pays?</a:t>
            </a:r>
            <a:endParaRPr lang="en-GB" dirty="0"/>
          </a:p>
        </p:txBody>
      </p:sp>
      <p:sp>
        <p:nvSpPr>
          <p:cNvPr id="3" name="Subtitle 2"/>
          <p:cNvSpPr>
            <a:spLocks noGrp="1"/>
          </p:cNvSpPr>
          <p:nvPr>
            <p:ph type="subTitle" idx="1"/>
          </p:nvPr>
        </p:nvSpPr>
        <p:spPr>
          <a:xfrm>
            <a:off x="899592" y="2132856"/>
            <a:ext cx="8136904" cy="3744416"/>
          </a:xfrm>
        </p:spPr>
        <p:txBody>
          <a:bodyPr/>
          <a:lstStyle/>
          <a:p>
            <a:r>
              <a:rPr lang="en-GB" dirty="0" smtClean="0"/>
              <a:t>CCG Pharmacy Advisory Service sector-wide resource</a:t>
            </a:r>
          </a:p>
          <a:p>
            <a:r>
              <a:rPr lang="en-GB" dirty="0" smtClean="0"/>
              <a:t>	</a:t>
            </a:r>
            <a:r>
              <a:rPr lang="en-GB" sz="1800" dirty="0" smtClean="0"/>
              <a:t>Policy, procedure, prescribing review, Acute 	Health formulary</a:t>
            </a:r>
          </a:p>
          <a:p>
            <a:r>
              <a:rPr lang="en-GB" sz="1800" dirty="0"/>
              <a:t>	</a:t>
            </a:r>
            <a:r>
              <a:rPr lang="en-GB" sz="1800" dirty="0" smtClean="0"/>
              <a:t>review, sector wide audit and GP resource preparation, </a:t>
            </a:r>
          </a:p>
          <a:p>
            <a:endParaRPr lang="en-GB" dirty="0"/>
          </a:p>
          <a:p>
            <a:r>
              <a:rPr lang="en-GB" dirty="0" smtClean="0"/>
              <a:t>GP Prescribing Mental Health Pharmacist</a:t>
            </a:r>
          </a:p>
          <a:p>
            <a:r>
              <a:rPr lang="en-GB" dirty="0" smtClean="0"/>
              <a:t>	GP Practice Medicines incentive scheme</a:t>
            </a:r>
          </a:p>
          <a:p>
            <a:r>
              <a:rPr lang="en-GB" dirty="0" smtClean="0"/>
              <a:t>	</a:t>
            </a:r>
            <a:r>
              <a:rPr lang="en-GB" dirty="0" err="1" smtClean="0"/>
              <a:t>MHT</a:t>
            </a:r>
            <a:r>
              <a:rPr lang="en-GB" dirty="0" smtClean="0"/>
              <a:t> commissioned primary care outreach service</a:t>
            </a:r>
          </a:p>
          <a:p>
            <a:r>
              <a:rPr lang="en-GB" dirty="0"/>
              <a:t>	</a:t>
            </a:r>
            <a:endParaRPr lang="en-GB" dirty="0" smtClean="0"/>
          </a:p>
          <a:p>
            <a:endParaRPr lang="en-GB" sz="1800" dirty="0" smtClean="0"/>
          </a:p>
          <a:p>
            <a:endParaRPr lang="en-GB" dirty="0"/>
          </a:p>
        </p:txBody>
      </p:sp>
    </p:spTree>
    <p:extLst>
      <p:ext uri="{BB962C8B-B14F-4D97-AF65-F5344CB8AC3E}">
        <p14:creationId xmlns:p14="http://schemas.microsoft.com/office/powerpoint/2010/main" val="188894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906072" cy="648072"/>
          </a:xfrm>
        </p:spPr>
        <p:txBody>
          <a:bodyPr/>
          <a:lstStyle/>
          <a:p>
            <a:r>
              <a:rPr lang="en-US" dirty="0"/>
              <a:t>Primary Care Mental Health Pharmacy Services</a:t>
            </a:r>
            <a:br>
              <a:rPr lang="en-US" dirty="0"/>
            </a:br>
            <a:endParaRPr lang="en-GB" dirty="0"/>
          </a:p>
        </p:txBody>
      </p:sp>
      <p:pic>
        <p:nvPicPr>
          <p:cNvPr id="3074" name="Picture 2" descr="http://www.photolibrary.nhs.uk/images/trueimages/1/356-2.jpg?1475574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636912"/>
            <a:ext cx="1659697"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2492896"/>
            <a:ext cx="5688632"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Clear unmet need in primary care</a:t>
            </a:r>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Top ways to impact on patient care</a:t>
            </a:r>
          </a:p>
          <a:p>
            <a:endParaRPr lang="en-GB" sz="2800" dirty="0" smtClean="0"/>
          </a:p>
          <a:p>
            <a:pPr marL="285750" indent="-285750">
              <a:buFont typeface="Arial" panose="020B0604020202020204" pitchFamily="34" charset="0"/>
              <a:buChar char="•"/>
            </a:pPr>
            <a:r>
              <a:rPr lang="en-GB" sz="2800" dirty="0" smtClean="0"/>
              <a:t>Ways in which to fund services</a:t>
            </a:r>
          </a:p>
        </p:txBody>
      </p:sp>
    </p:spTree>
    <p:extLst>
      <p:ext uri="{BB962C8B-B14F-4D97-AF65-F5344CB8AC3E}">
        <p14:creationId xmlns:p14="http://schemas.microsoft.com/office/powerpoint/2010/main" val="27527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1600" y="1052736"/>
            <a:ext cx="6677025" cy="372217"/>
          </a:xfrm>
        </p:spPr>
        <p:txBody>
          <a:bodyPr/>
          <a:lstStyle/>
          <a:p>
            <a:r>
              <a:rPr lang="en-GB" sz="3600" dirty="0" smtClean="0"/>
              <a:t>State of play</a:t>
            </a:r>
            <a:endParaRPr lang="en-GB" sz="3600" dirty="0"/>
          </a:p>
        </p:txBody>
      </p:sp>
      <p:sp>
        <p:nvSpPr>
          <p:cNvPr id="6" name="Content Placeholder 5"/>
          <p:cNvSpPr>
            <a:spLocks noGrp="1"/>
          </p:cNvSpPr>
          <p:nvPr>
            <p:ph idx="1"/>
          </p:nvPr>
        </p:nvSpPr>
        <p:spPr>
          <a:xfrm>
            <a:off x="875704" y="1700808"/>
            <a:ext cx="8253264" cy="4680520"/>
          </a:xfrm>
        </p:spPr>
        <p:txBody>
          <a:bodyPr/>
          <a:lstStyle/>
          <a:p>
            <a:r>
              <a:rPr lang="en-GB" sz="2800" b="0" dirty="0" smtClean="0"/>
              <a:t>Those with severe </a:t>
            </a:r>
            <a:r>
              <a:rPr lang="en-GB" sz="2800" b="0" dirty="0"/>
              <a:t>mental illnesses </a:t>
            </a:r>
            <a:r>
              <a:rPr lang="en-GB" sz="2800" b="0" dirty="0" smtClean="0"/>
              <a:t>are:</a:t>
            </a:r>
          </a:p>
          <a:p>
            <a:pPr marL="457200" indent="-457200">
              <a:buFont typeface="Arial" panose="020B0604020202020204" pitchFamily="34" charset="0"/>
              <a:buChar char="•"/>
            </a:pPr>
            <a:r>
              <a:rPr lang="en-GB" sz="2800" b="0" dirty="0" smtClean="0"/>
              <a:t>more </a:t>
            </a:r>
            <a:r>
              <a:rPr lang="en-GB" sz="2800" b="0" dirty="0"/>
              <a:t>likely to die </a:t>
            </a:r>
            <a:r>
              <a:rPr lang="en-GB" sz="2800" b="0" dirty="0" smtClean="0"/>
              <a:t>15-20 </a:t>
            </a:r>
            <a:r>
              <a:rPr lang="en-GB" sz="2800" b="0" dirty="0"/>
              <a:t>years </a:t>
            </a:r>
            <a:r>
              <a:rPr lang="en-GB" sz="2800" b="0" dirty="0" smtClean="0"/>
              <a:t>prematurely</a:t>
            </a:r>
            <a:endParaRPr lang="en-GB" sz="2800" b="0" dirty="0"/>
          </a:p>
          <a:p>
            <a:pPr marL="457200" indent="-457200">
              <a:buFont typeface="Arial" panose="020B0604020202020204" pitchFamily="34" charset="0"/>
              <a:buChar char="•"/>
            </a:pPr>
            <a:r>
              <a:rPr lang="en-GB" sz="2800" b="0" dirty="0" smtClean="0"/>
              <a:t>more </a:t>
            </a:r>
            <a:r>
              <a:rPr lang="en-GB" sz="2800" b="0" dirty="0"/>
              <a:t>likely to have cardiovascular disease and diabetes, </a:t>
            </a:r>
            <a:endParaRPr lang="en-GB" sz="2800" dirty="0"/>
          </a:p>
          <a:p>
            <a:pPr marL="914400" lvl="1" indent="-457200">
              <a:buFont typeface="Arial" panose="020B0604020202020204" pitchFamily="34" charset="0"/>
              <a:buChar char="•"/>
            </a:pPr>
            <a:r>
              <a:rPr lang="en-GB" sz="2600" b="0" dirty="0" smtClean="0"/>
              <a:t>smoke </a:t>
            </a:r>
            <a:r>
              <a:rPr lang="en-GB" sz="2600" b="0" dirty="0"/>
              <a:t>twice as much </a:t>
            </a:r>
            <a:endParaRPr lang="en-GB" sz="2600" dirty="0"/>
          </a:p>
          <a:p>
            <a:pPr marL="914400" lvl="1" indent="-457200">
              <a:buFont typeface="Arial" panose="020B0604020202020204" pitchFamily="34" charset="0"/>
              <a:buChar char="•"/>
            </a:pPr>
            <a:r>
              <a:rPr lang="en-GB" sz="2600" b="0" dirty="0" smtClean="0"/>
              <a:t>and </a:t>
            </a:r>
            <a:r>
              <a:rPr lang="en-GB" sz="2600" b="0" dirty="0"/>
              <a:t>seek treatment for physical </a:t>
            </a:r>
            <a:r>
              <a:rPr lang="en-GB" sz="2600" b="0" dirty="0" smtClean="0"/>
              <a:t>health</a:t>
            </a:r>
          </a:p>
          <a:p>
            <a:pPr lvl="1"/>
            <a:r>
              <a:rPr lang="en-GB" sz="2600" dirty="0"/>
              <a:t>	</a:t>
            </a:r>
            <a:r>
              <a:rPr lang="en-GB" sz="2600" dirty="0" smtClean="0"/>
              <a:t>	</a:t>
            </a:r>
            <a:r>
              <a:rPr lang="en-GB" sz="2600" b="0" dirty="0" smtClean="0"/>
              <a:t>conditions</a:t>
            </a:r>
          </a:p>
          <a:p>
            <a:pPr lvl="1"/>
            <a:r>
              <a:rPr lang="en-GB" sz="2600" dirty="0"/>
              <a:t>	</a:t>
            </a:r>
            <a:r>
              <a:rPr lang="en-GB" sz="2600" b="0" dirty="0" smtClean="0"/>
              <a:t> …than </a:t>
            </a:r>
            <a:r>
              <a:rPr lang="en-GB" sz="2600" b="0" dirty="0"/>
              <a:t>the general population</a:t>
            </a:r>
            <a:endParaRPr lang="en-GB" sz="2600" b="0" dirty="0" smtClean="0"/>
          </a:p>
        </p:txBody>
      </p:sp>
    </p:spTree>
    <p:extLst>
      <p:ext uri="{BB962C8B-B14F-4D97-AF65-F5344CB8AC3E}">
        <p14:creationId xmlns:p14="http://schemas.microsoft.com/office/powerpoint/2010/main" val="3272487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8229600" cy="765175"/>
          </a:xfrm>
        </p:spPr>
        <p:txBody>
          <a:bodyPr/>
          <a:lstStyle/>
          <a:p>
            <a:r>
              <a:rPr lang="en-GB" dirty="0" smtClean="0"/>
              <a:t>Mental health support in primary care</a:t>
            </a:r>
            <a:endParaRPr lang="en-GB" dirty="0"/>
          </a:p>
        </p:txBody>
      </p:sp>
      <p:sp>
        <p:nvSpPr>
          <p:cNvPr id="3" name="Subtitle 2"/>
          <p:cNvSpPr>
            <a:spLocks noGrp="1"/>
          </p:cNvSpPr>
          <p:nvPr>
            <p:ph type="subTitle" idx="1"/>
          </p:nvPr>
        </p:nvSpPr>
        <p:spPr>
          <a:xfrm>
            <a:off x="791072" y="1495078"/>
            <a:ext cx="8352928" cy="5328592"/>
          </a:xfrm>
        </p:spPr>
        <p:txBody>
          <a:bodyPr/>
          <a:lstStyle/>
          <a:p>
            <a:pPr marL="342900" indent="-342900">
              <a:buFont typeface="Arial" panose="020B0604020202020204" pitchFamily="34" charset="0"/>
              <a:buChar char="•"/>
            </a:pPr>
            <a:r>
              <a:rPr lang="en-GB" dirty="0" smtClean="0"/>
              <a:t>24% of people in England with a common mental health problem receive treatment</a:t>
            </a:r>
          </a:p>
          <a:p>
            <a:pPr marL="342900" indent="-342900">
              <a:buFont typeface="Arial" panose="020B0604020202020204" pitchFamily="34" charset="0"/>
              <a:buChar char="•"/>
            </a:pPr>
            <a:r>
              <a:rPr lang="en-GB" dirty="0" smtClean="0"/>
              <a:t>1 in 3 GP appointments involves a mental health component</a:t>
            </a:r>
          </a:p>
          <a:p>
            <a:pPr marL="342900" indent="-342900">
              <a:buFont typeface="Arial" panose="020B0604020202020204" pitchFamily="34" charset="0"/>
              <a:buChar char="•"/>
            </a:pPr>
            <a:r>
              <a:rPr lang="en-GB" dirty="0" smtClean="0"/>
              <a:t>9.9 million people will have mental health problems by 2026</a:t>
            </a:r>
          </a:p>
          <a:p>
            <a:pPr marL="342900" indent="-342900">
              <a:buFont typeface="Arial" panose="020B0604020202020204" pitchFamily="34" charset="0"/>
              <a:buChar char="•"/>
            </a:pPr>
            <a:r>
              <a:rPr lang="en-GB" dirty="0" smtClean="0"/>
              <a:t>300/1,000/</a:t>
            </a:r>
            <a:r>
              <a:rPr lang="en-GB" dirty="0" err="1" smtClean="0"/>
              <a:t>yr</a:t>
            </a:r>
            <a:r>
              <a:rPr lang="en-GB" dirty="0" smtClean="0"/>
              <a:t> experience </a:t>
            </a:r>
            <a:r>
              <a:rPr lang="en-GB" dirty="0"/>
              <a:t>mental health </a:t>
            </a:r>
            <a:r>
              <a:rPr lang="en-GB" dirty="0" smtClean="0"/>
              <a:t>problems</a:t>
            </a:r>
          </a:p>
          <a:p>
            <a:r>
              <a:rPr lang="en-GB" dirty="0"/>
              <a:t>	</a:t>
            </a:r>
            <a:r>
              <a:rPr lang="en-GB" dirty="0" smtClean="0"/>
              <a:t>230 visit </a:t>
            </a:r>
            <a:r>
              <a:rPr lang="en-GB" dirty="0"/>
              <a:t>a GP, 102 will be </a:t>
            </a:r>
            <a:r>
              <a:rPr lang="en-GB" dirty="0" smtClean="0"/>
              <a:t>diagnosed</a:t>
            </a:r>
          </a:p>
          <a:p>
            <a:r>
              <a:rPr lang="en-GB" dirty="0"/>
              <a:t>	</a:t>
            </a:r>
            <a:r>
              <a:rPr lang="en-GB" dirty="0" smtClean="0"/>
              <a:t>24 referred </a:t>
            </a:r>
            <a:r>
              <a:rPr lang="en-GB" dirty="0"/>
              <a:t>to a </a:t>
            </a:r>
            <a:r>
              <a:rPr lang="en-GB" dirty="0" smtClean="0"/>
              <a:t>specialist</a:t>
            </a:r>
          </a:p>
          <a:p>
            <a:r>
              <a:rPr lang="en-GB" dirty="0" smtClean="0"/>
              <a:t>	6 inpatients </a:t>
            </a:r>
            <a:r>
              <a:rPr lang="en-GB" dirty="0"/>
              <a:t>in a psychiatric hospital. </a:t>
            </a:r>
            <a:endParaRPr lang="en-GB" dirty="0" smtClean="0"/>
          </a:p>
          <a:p>
            <a:endParaRPr lang="en-GB" dirty="0"/>
          </a:p>
        </p:txBody>
      </p:sp>
    </p:spTree>
    <p:extLst>
      <p:ext uri="{BB962C8B-B14F-4D97-AF65-F5344CB8AC3E}">
        <p14:creationId xmlns:p14="http://schemas.microsoft.com/office/powerpoint/2010/main" val="20337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Dave….</a:t>
            </a:r>
            <a:endParaRPr lang="en-GB" dirty="0"/>
          </a:p>
        </p:txBody>
      </p:sp>
      <p:sp>
        <p:nvSpPr>
          <p:cNvPr id="3" name="Subtitle 2"/>
          <p:cNvSpPr>
            <a:spLocks noGrp="1"/>
          </p:cNvSpPr>
          <p:nvPr>
            <p:ph type="subTitle" idx="1"/>
          </p:nvPr>
        </p:nvSpPr>
        <p:spPr>
          <a:xfrm>
            <a:off x="899592" y="1844824"/>
            <a:ext cx="7740000" cy="4464496"/>
          </a:xfrm>
        </p:spPr>
        <p:txBody>
          <a:bodyPr/>
          <a:lstStyle/>
          <a:p>
            <a:r>
              <a:rPr lang="en-GB" dirty="0" err="1" smtClean="0"/>
              <a:t>80yr</a:t>
            </a:r>
            <a:r>
              <a:rPr lang="en-GB" dirty="0" smtClean="0"/>
              <a:t> old boxer</a:t>
            </a:r>
          </a:p>
          <a:p>
            <a:endParaRPr lang="en-GB" dirty="0" smtClean="0"/>
          </a:p>
          <a:p>
            <a:r>
              <a:rPr lang="en-GB" dirty="0" smtClean="0"/>
              <a:t>Saw the death of cousin and father in </a:t>
            </a:r>
            <a:r>
              <a:rPr lang="en-GB" dirty="0" err="1" smtClean="0"/>
              <a:t>20’s</a:t>
            </a:r>
            <a:endParaRPr lang="en-GB" dirty="0" smtClean="0"/>
          </a:p>
          <a:p>
            <a:endParaRPr lang="en-GB" dirty="0" smtClean="0"/>
          </a:p>
          <a:p>
            <a:r>
              <a:rPr lang="en-GB" dirty="0" smtClean="0"/>
              <a:t>Images haunted him and took </a:t>
            </a:r>
            <a:r>
              <a:rPr lang="en-GB" dirty="0" err="1" smtClean="0"/>
              <a:t>Tuinal</a:t>
            </a:r>
            <a:r>
              <a:rPr lang="en-GB" dirty="0" smtClean="0"/>
              <a:t>.</a:t>
            </a:r>
          </a:p>
          <a:p>
            <a:endParaRPr lang="en-GB" dirty="0" smtClean="0"/>
          </a:p>
          <a:p>
            <a:r>
              <a:rPr lang="en-GB" dirty="0" smtClean="0"/>
              <a:t>Switched to </a:t>
            </a:r>
            <a:r>
              <a:rPr lang="en-GB" dirty="0" err="1" smtClean="0"/>
              <a:t>lormetazolam</a:t>
            </a:r>
            <a:r>
              <a:rPr lang="en-GB" dirty="0" smtClean="0"/>
              <a:t> in the </a:t>
            </a:r>
            <a:r>
              <a:rPr lang="en-GB" dirty="0" err="1" smtClean="0"/>
              <a:t>80’s</a:t>
            </a:r>
            <a:r>
              <a:rPr lang="en-GB" dirty="0" smtClean="0"/>
              <a:t> been in it since…</a:t>
            </a:r>
          </a:p>
          <a:p>
            <a:endParaRPr lang="en-GB" dirty="0"/>
          </a:p>
          <a:p>
            <a:r>
              <a:rPr lang="en-GB" dirty="0" smtClean="0"/>
              <a:t>Has had many driving accents and falls throughout his life….not a bone he hasn’t broken.</a:t>
            </a:r>
          </a:p>
          <a:p>
            <a:endParaRPr lang="en-GB" dirty="0" smtClean="0"/>
          </a:p>
          <a:p>
            <a:endParaRPr lang="en-GB" dirty="0"/>
          </a:p>
        </p:txBody>
      </p:sp>
    </p:spTree>
    <p:extLst>
      <p:ext uri="{BB962C8B-B14F-4D97-AF65-F5344CB8AC3E}">
        <p14:creationId xmlns:p14="http://schemas.microsoft.com/office/powerpoint/2010/main" val="319019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8229600" cy="765175"/>
          </a:xfrm>
        </p:spPr>
        <p:txBody>
          <a:bodyPr/>
          <a:lstStyle/>
          <a:p>
            <a:r>
              <a:rPr lang="en-GB" dirty="0" smtClean="0"/>
              <a:t>Specialist Services…</a:t>
            </a:r>
            <a:endParaRPr lang="en-GB" dirty="0"/>
          </a:p>
        </p:txBody>
      </p:sp>
      <p:sp>
        <p:nvSpPr>
          <p:cNvPr id="3" name="Subtitle 2"/>
          <p:cNvSpPr>
            <a:spLocks noGrp="1"/>
          </p:cNvSpPr>
          <p:nvPr>
            <p:ph type="subTitle" idx="1"/>
          </p:nvPr>
        </p:nvSpPr>
        <p:spPr>
          <a:xfrm>
            <a:off x="899592" y="1412776"/>
            <a:ext cx="7740000" cy="4968552"/>
          </a:xfrm>
        </p:spPr>
        <p:txBody>
          <a:bodyPr/>
          <a:lstStyle/>
          <a:p>
            <a:pPr marL="342900" indent="-342900">
              <a:buFont typeface="Arial" panose="020B0604020202020204" pitchFamily="34" charset="0"/>
              <a:buChar char="•"/>
            </a:pPr>
            <a:r>
              <a:rPr lang="en-GB" dirty="0" smtClean="0"/>
              <a:t>Primary Care Mental Health Pharmacist Clinics</a:t>
            </a:r>
          </a:p>
          <a:p>
            <a:endParaRPr lang="en-GB" dirty="0" smtClean="0"/>
          </a:p>
          <a:p>
            <a:pPr marL="342900" indent="-342900">
              <a:buFont typeface="Arial" panose="020B0604020202020204" pitchFamily="34" charset="0"/>
              <a:buChar char="•"/>
            </a:pPr>
            <a:r>
              <a:rPr lang="en-GB" dirty="0" smtClean="0"/>
              <a:t>Mental health Pharmacist review and written </a:t>
            </a:r>
            <a:r>
              <a:rPr lang="en-GB" dirty="0" err="1" smtClean="0"/>
              <a:t>ScriptSwitch</a:t>
            </a:r>
            <a:r>
              <a:rPr lang="en-GB" dirty="0" smtClean="0"/>
              <a:t> messages</a:t>
            </a:r>
          </a:p>
          <a:p>
            <a:endParaRPr lang="en-GB" dirty="0" smtClean="0"/>
          </a:p>
          <a:p>
            <a:pPr marL="342900" indent="-342900">
              <a:buFont typeface="Arial" panose="020B0604020202020204" pitchFamily="34" charset="0"/>
              <a:buChar char="•"/>
            </a:pPr>
            <a:r>
              <a:rPr lang="en-GB" dirty="0" smtClean="0"/>
              <a:t>Sector-wide review/management of the drugs spend</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Virtual Specialist Pharmacist Review Service </a:t>
            </a:r>
          </a:p>
          <a:p>
            <a:endParaRPr lang="en-GB" dirty="0" smtClean="0"/>
          </a:p>
          <a:p>
            <a:pPr marL="342900" indent="-342900">
              <a:buFont typeface="Arial" panose="020B0604020202020204" pitchFamily="34" charset="0"/>
              <a:buChar char="•"/>
            </a:pPr>
            <a:r>
              <a:rPr lang="en-GB" dirty="0" smtClean="0"/>
              <a:t>Community Physical Health &amp; Medicines Reconciliation </a:t>
            </a:r>
          </a:p>
          <a:p>
            <a:endParaRPr lang="en-GB" dirty="0" smtClean="0"/>
          </a:p>
          <a:p>
            <a:endParaRPr lang="en-GB" dirty="0"/>
          </a:p>
        </p:txBody>
      </p:sp>
    </p:spTree>
    <p:extLst>
      <p:ext uri="{BB962C8B-B14F-4D97-AF65-F5344CB8AC3E}">
        <p14:creationId xmlns:p14="http://schemas.microsoft.com/office/powerpoint/2010/main" val="98328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52736"/>
            <a:ext cx="6677025" cy="372217"/>
          </a:xfrm>
        </p:spPr>
        <p:txBody>
          <a:bodyPr/>
          <a:lstStyle/>
          <a:p>
            <a:r>
              <a:rPr lang="en-GB" sz="3600" dirty="0" smtClean="0"/>
              <a:t>Focus…</a:t>
            </a:r>
            <a:endParaRPr lang="en-GB" sz="3600" dirty="0"/>
          </a:p>
        </p:txBody>
      </p:sp>
      <p:sp>
        <p:nvSpPr>
          <p:cNvPr id="3" name="Content Placeholder 2"/>
          <p:cNvSpPr>
            <a:spLocks noGrp="1"/>
          </p:cNvSpPr>
          <p:nvPr>
            <p:ph idx="1"/>
          </p:nvPr>
        </p:nvSpPr>
        <p:spPr>
          <a:xfrm>
            <a:off x="611560" y="1628800"/>
            <a:ext cx="7802190" cy="4680519"/>
          </a:xfrm>
        </p:spPr>
        <p:txBody>
          <a:bodyPr/>
          <a:lstStyle/>
          <a:p>
            <a:r>
              <a:rPr lang="en-GB" sz="3200" b="0" dirty="0" smtClean="0"/>
              <a:t>Old, more risky or less effective prescribing</a:t>
            </a:r>
          </a:p>
          <a:p>
            <a:pPr marL="342900" indent="-342900">
              <a:buFont typeface="Arial" panose="020B0604020202020204" pitchFamily="34" charset="0"/>
              <a:buChar char="•"/>
            </a:pPr>
            <a:r>
              <a:rPr lang="en-GB" sz="3200" b="0" dirty="0" smtClean="0"/>
              <a:t>TCAs</a:t>
            </a:r>
          </a:p>
          <a:p>
            <a:pPr marL="342900" indent="-342900">
              <a:buFont typeface="Arial" panose="020B0604020202020204" pitchFamily="34" charset="0"/>
              <a:buChar char="•"/>
            </a:pPr>
            <a:r>
              <a:rPr lang="en-GB" sz="3200" b="0" dirty="0" smtClean="0"/>
              <a:t>Benzodiazepines/z-drugs</a:t>
            </a:r>
          </a:p>
          <a:p>
            <a:pPr marL="342900" indent="-342900">
              <a:buFont typeface="Arial" panose="020B0604020202020204" pitchFamily="34" charset="0"/>
              <a:buChar char="•"/>
            </a:pPr>
            <a:r>
              <a:rPr lang="en-GB" sz="3200" b="0" dirty="0" smtClean="0"/>
              <a:t>Combination antipsychotics</a:t>
            </a:r>
          </a:p>
          <a:p>
            <a:pPr marL="342900" indent="-342900">
              <a:buFont typeface="Arial" panose="020B0604020202020204" pitchFamily="34" charset="0"/>
              <a:buChar char="•"/>
            </a:pPr>
            <a:r>
              <a:rPr lang="en-GB" sz="3200" b="0" dirty="0" smtClean="0"/>
              <a:t>Review of patients taking lithium</a:t>
            </a:r>
          </a:p>
          <a:p>
            <a:pPr marL="342900" indent="-342900">
              <a:buFont typeface="Arial" panose="020B0604020202020204" pitchFamily="34" charset="0"/>
              <a:buChar char="•"/>
            </a:pPr>
            <a:r>
              <a:rPr lang="en-GB" sz="3200" b="0" dirty="0" smtClean="0"/>
              <a:t>Others:</a:t>
            </a:r>
          </a:p>
          <a:p>
            <a:pPr marL="511175" lvl="2" indent="-342900">
              <a:buFont typeface="Arial" panose="020B0604020202020204" pitchFamily="34" charset="0"/>
              <a:buChar char="•"/>
            </a:pPr>
            <a:r>
              <a:rPr lang="en-GB" dirty="0" smtClean="0"/>
              <a:t>Branded psychotropics, buspirone, </a:t>
            </a:r>
            <a:r>
              <a:rPr lang="en-GB" dirty="0" err="1" smtClean="0"/>
              <a:t>amisulpride</a:t>
            </a:r>
            <a:r>
              <a:rPr lang="en-GB" dirty="0" smtClean="0"/>
              <a:t>, melatonin (unlicensed), long term antidepressants, </a:t>
            </a:r>
            <a:r>
              <a:rPr lang="en-GB" dirty="0" err="1" smtClean="0"/>
              <a:t>reboxetine</a:t>
            </a:r>
            <a:r>
              <a:rPr lang="en-GB" dirty="0" smtClean="0"/>
              <a:t>, duloxetine (</a:t>
            </a:r>
            <a:r>
              <a:rPr lang="en-GB" i="1" dirty="0" smtClean="0"/>
              <a:t>for depression</a:t>
            </a:r>
            <a:r>
              <a:rPr lang="en-GB" dirty="0" smtClean="0"/>
              <a:t>)…</a:t>
            </a:r>
          </a:p>
          <a:p>
            <a:pPr marL="342900" indent="-342900">
              <a:buFont typeface="Arial" panose="020B0604020202020204" pitchFamily="34" charset="0"/>
              <a:buChar char="•"/>
            </a:pPr>
            <a:endParaRPr lang="en-GB" b="0" dirty="0"/>
          </a:p>
        </p:txBody>
      </p:sp>
    </p:spTree>
    <p:extLst>
      <p:ext uri="{BB962C8B-B14F-4D97-AF65-F5344CB8AC3E}">
        <p14:creationId xmlns:p14="http://schemas.microsoft.com/office/powerpoint/2010/main" val="83126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862013"/>
            <a:ext cx="7285037"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a:xfrm>
            <a:off x="7020272" y="1124744"/>
            <a:ext cx="1193453" cy="504056"/>
          </a:xfrm>
          <a:prstGeom prst="borderCallout1">
            <a:avLst/>
          </a:prstGeom>
          <a:ln w="38100">
            <a:solidFill>
              <a:schemeClr val="bg2">
                <a:lumMod val="50000"/>
              </a:schemeClr>
            </a:solidFill>
          </a:ln>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MMT</a:t>
            </a:r>
            <a:r>
              <a:rPr lang="en-GB" sz="2800" b="1" dirty="0" smtClean="0"/>
              <a:t>!</a:t>
            </a:r>
            <a:endParaRPr lang="en-GB"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068960"/>
            <a:ext cx="18478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7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 Prescribing Mental Health Pharmacist</a:t>
            </a:r>
            <a:endParaRPr lang="en-GB" dirty="0"/>
          </a:p>
        </p:txBody>
      </p:sp>
      <p:sp>
        <p:nvSpPr>
          <p:cNvPr id="3" name="Subtitle 2"/>
          <p:cNvSpPr>
            <a:spLocks noGrp="1"/>
          </p:cNvSpPr>
          <p:nvPr>
            <p:ph type="subTitle" idx="1"/>
          </p:nvPr>
        </p:nvSpPr>
        <p:spPr>
          <a:xfrm>
            <a:off x="899592" y="2132856"/>
            <a:ext cx="7740000" cy="3672408"/>
          </a:xfrm>
        </p:spPr>
        <p:txBody>
          <a:bodyPr/>
          <a:lstStyle/>
          <a:p>
            <a:r>
              <a:rPr lang="en-GB" dirty="0" smtClean="0"/>
              <a:t>8,000 </a:t>
            </a:r>
            <a:r>
              <a:rPr lang="en-GB" dirty="0" err="1" smtClean="0"/>
              <a:t>pt</a:t>
            </a:r>
            <a:endParaRPr lang="en-GB" dirty="0" smtClean="0"/>
          </a:p>
          <a:p>
            <a:r>
              <a:rPr lang="en-GB" dirty="0" smtClean="0"/>
              <a:t>466 long term benzo’s</a:t>
            </a:r>
          </a:p>
          <a:p>
            <a:r>
              <a:rPr lang="en-GB" dirty="0" smtClean="0"/>
              <a:t>160 to review face to face</a:t>
            </a:r>
          </a:p>
          <a:p>
            <a:r>
              <a:rPr lang="en-GB" dirty="0"/>
              <a:t>6</a:t>
            </a:r>
            <a:r>
              <a:rPr lang="en-GB" dirty="0" smtClean="0"/>
              <a:t>0 specialist to review</a:t>
            </a:r>
          </a:p>
          <a:p>
            <a:r>
              <a:rPr lang="en-GB" dirty="0" smtClean="0"/>
              <a:t>40 dementia in care homes</a:t>
            </a:r>
          </a:p>
          <a:p>
            <a:r>
              <a:rPr lang="en-GB" dirty="0" smtClean="0"/>
              <a:t>206 Physical health complaint (spasticity, ankylosing</a:t>
            </a:r>
          </a:p>
          <a:p>
            <a:r>
              <a:rPr lang="en-GB" dirty="0"/>
              <a:t>	</a:t>
            </a:r>
            <a:r>
              <a:rPr lang="en-GB" dirty="0" smtClean="0"/>
              <a:t>	spondylosis, epilepsy, migraine etc…)</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17232"/>
            <a:ext cx="9144000" cy="142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0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WLSTG Powerpoint Template">
  <a:themeElements>
    <a:clrScheme name="Custom 41">
      <a:dk1>
        <a:srgbClr val="595959"/>
      </a:dk1>
      <a:lt1>
        <a:srgbClr val="FFFFFF"/>
      </a:lt1>
      <a:dk2>
        <a:srgbClr val="008CA8"/>
      </a:dk2>
      <a:lt2>
        <a:srgbClr val="FDE6AB"/>
      </a:lt2>
      <a:accent1>
        <a:srgbClr val="008CA8"/>
      </a:accent1>
      <a:accent2>
        <a:srgbClr val="26A699"/>
      </a:accent2>
      <a:accent3>
        <a:srgbClr val="60295E"/>
      </a:accent3>
      <a:accent4>
        <a:srgbClr val="D94242"/>
      </a:accent4>
      <a:accent5>
        <a:srgbClr val="8EB831"/>
      </a:accent5>
      <a:accent6>
        <a:srgbClr val="000000"/>
      </a:accent6>
      <a:hlink>
        <a:srgbClr val="004E77"/>
      </a:hlink>
      <a:folHlink>
        <a:srgbClr val="238FA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swlstg Powerpoint template" id="{27E8F634-4451-9049-A30F-C10C4E17593F}" vid="{0E8F9BAC-B5DE-D945-B882-16EB767322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SWLSTG Powerpoint Template</Template>
  <TotalTime>354</TotalTime>
  <Words>854</Words>
  <Application>Microsoft Office PowerPoint</Application>
  <PresentationFormat>On-screen Show (4:3)</PresentationFormat>
  <Paragraphs>153</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SWLSTG Powerpoint Template</vt:lpstr>
      <vt:lpstr>PowerPoint Presentation</vt:lpstr>
      <vt:lpstr>Primary Care Mental Health Pharmacy Services </vt:lpstr>
      <vt:lpstr>State of play</vt:lpstr>
      <vt:lpstr>Mental health support in primary care</vt:lpstr>
      <vt:lpstr>Dave….</vt:lpstr>
      <vt:lpstr>Specialist Services…</vt:lpstr>
      <vt:lpstr>Focus…</vt:lpstr>
      <vt:lpstr>PowerPoint Presentation</vt:lpstr>
      <vt:lpstr>GP Prescribing Mental Health Pharmacist</vt:lpstr>
      <vt:lpstr>So what do you actually do &amp; can you do it safely?</vt:lpstr>
      <vt:lpstr>The 45min assessment…..</vt:lpstr>
      <vt:lpstr>Dave…. </vt:lpstr>
      <vt:lpstr>The Risks… </vt:lpstr>
      <vt:lpstr>Results from one practice…..</vt:lpstr>
      <vt:lpstr>ScriptSwitch &amp; Primary &amp; Acute Care Rx review</vt:lpstr>
      <vt:lpstr>Dave….</vt:lpstr>
      <vt:lpstr>PowerPoint Presentation</vt:lpstr>
      <vt:lpstr>So who pays?</vt:lpstr>
    </vt:vector>
  </TitlesOfParts>
  <Company>SWLSTG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Holvey, Carl</dc:creator>
  <cp:lastModifiedBy>Holvey, Carl</cp:lastModifiedBy>
  <cp:revision>21</cp:revision>
  <cp:lastPrinted>2014-11-19T11:22:25Z</cp:lastPrinted>
  <dcterms:created xsi:type="dcterms:W3CDTF">2016-09-16T12:02:04Z</dcterms:created>
  <dcterms:modified xsi:type="dcterms:W3CDTF">2016-10-07T16:28:29Z</dcterms:modified>
</cp:coreProperties>
</file>